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5"/>
  </p:notesMasterIdLst>
  <p:handoutMasterIdLst>
    <p:handoutMasterId r:id="rId26"/>
  </p:handoutMasterIdLst>
  <p:sldIdLst>
    <p:sldId id="256" r:id="rId2"/>
    <p:sldId id="311" r:id="rId3"/>
    <p:sldId id="259" r:id="rId4"/>
    <p:sldId id="310" r:id="rId5"/>
    <p:sldId id="309" r:id="rId6"/>
    <p:sldId id="316" r:id="rId7"/>
    <p:sldId id="317" r:id="rId8"/>
    <p:sldId id="318" r:id="rId9"/>
    <p:sldId id="258" r:id="rId10"/>
    <p:sldId id="305" r:id="rId11"/>
    <p:sldId id="313" r:id="rId12"/>
    <p:sldId id="314" r:id="rId13"/>
    <p:sldId id="315" r:id="rId14"/>
    <p:sldId id="319" r:id="rId15"/>
    <p:sldId id="289" r:id="rId16"/>
    <p:sldId id="290" r:id="rId17"/>
    <p:sldId id="292" r:id="rId18"/>
    <p:sldId id="299" r:id="rId19"/>
    <p:sldId id="306" r:id="rId20"/>
    <p:sldId id="300" r:id="rId21"/>
    <p:sldId id="302" r:id="rId22"/>
    <p:sldId id="296" r:id="rId23"/>
    <p:sldId id="280" r:id="rId24"/>
  </p:sldIdLst>
  <p:sldSz cx="9144000" cy="5143500" type="screen16x9"/>
  <p:notesSz cx="6858000" cy="9144000"/>
  <p:defaultTextStyle>
    <a:defPPr>
      <a:defRPr lang="ru-RU"/>
    </a:defPPr>
    <a:lvl1pPr marL="0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81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61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542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722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903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9084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264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445" algn="l" defTabSz="81636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7" userDrawn="1">
          <p15:clr>
            <a:srgbClr val="A4A3A4"/>
          </p15:clr>
        </p15:guide>
        <p15:guide id="2" pos="6384" userDrawn="1">
          <p15:clr>
            <a:srgbClr val="A4A3A4"/>
          </p15:clr>
        </p15:guide>
        <p15:guide id="3" pos="918" userDrawn="1">
          <p15:clr>
            <a:srgbClr val="A4A3A4"/>
          </p15:clr>
        </p15:guide>
        <p15:guide id="4" orient="horz" pos="567" userDrawn="1">
          <p15:clr>
            <a:srgbClr val="A4A3A4"/>
          </p15:clr>
        </p15:guide>
        <p15:guide id="5" orient="horz" pos="793" userDrawn="1">
          <p15:clr>
            <a:srgbClr val="A4A3A4"/>
          </p15:clr>
        </p15:guide>
        <p15:guide id="6" pos="419" userDrawn="1">
          <p15:clr>
            <a:srgbClr val="A4A3A4"/>
          </p15:clr>
        </p15:guide>
        <p15:guide id="7" orient="horz" pos="431" userDrawn="1">
          <p15:clr>
            <a:srgbClr val="A4A3A4"/>
          </p15:clr>
        </p15:guide>
        <p15:guide id="8" pos="805" userDrawn="1">
          <p15:clr>
            <a:srgbClr val="A4A3A4"/>
          </p15:clr>
        </p15:guide>
        <p15:guide id="9" pos="6735" userDrawn="1">
          <p15:clr>
            <a:srgbClr val="A4A3A4"/>
          </p15:clr>
        </p15:guide>
        <p15:guide id="10" userDrawn="1">
          <p15:clr>
            <a:srgbClr val="A4A3A4"/>
          </p15:clr>
        </p15:guide>
        <p15:guide id="11" orient="horz" pos="4263" userDrawn="1">
          <p15:clr>
            <a:srgbClr val="A4A3A4"/>
          </p15:clr>
        </p15:guide>
        <p15:guide id="12" orient="horz" pos="216">
          <p15:clr>
            <a:srgbClr val="A4A3A4"/>
          </p15:clr>
        </p15:guide>
        <p15:guide id="13" orient="horz" pos="386">
          <p15:clr>
            <a:srgbClr val="A4A3A4"/>
          </p15:clr>
        </p15:guide>
        <p15:guide id="14" orient="horz" pos="540">
          <p15:clr>
            <a:srgbClr val="A4A3A4"/>
          </p15:clr>
        </p15:guide>
        <p15:guide id="15" orient="horz" pos="293">
          <p15:clr>
            <a:srgbClr val="A4A3A4"/>
          </p15:clr>
        </p15:guide>
        <p15:guide id="16" orient="horz" pos="2900">
          <p15:clr>
            <a:srgbClr val="A4A3A4"/>
          </p15:clr>
        </p15:guide>
        <p15:guide id="17" pos="5460">
          <p15:clr>
            <a:srgbClr val="A4A3A4"/>
          </p15:clr>
        </p15:guide>
        <p15:guide id="18" pos="785">
          <p15:clr>
            <a:srgbClr val="A4A3A4"/>
          </p15:clr>
        </p15:guide>
        <p15:guide id="19" pos="358">
          <p15:clr>
            <a:srgbClr val="A4A3A4"/>
          </p15:clr>
        </p15:guide>
        <p15:guide id="20" pos="688">
          <p15:clr>
            <a:srgbClr val="A4A3A4"/>
          </p15:clr>
        </p15:guide>
        <p15:guide id="21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E"/>
    <a:srgbClr val="0060A8"/>
    <a:srgbClr val="1D1D1B"/>
    <a:srgbClr val="00859E"/>
    <a:srgbClr val="4A4A49"/>
    <a:srgbClr val="199278"/>
    <a:srgbClr val="7B8C8F"/>
    <a:srgbClr val="21A738"/>
    <a:srgbClr val="1D9478"/>
    <a:srgbClr val="E9F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99" autoAdjust="0"/>
    <p:restoredTop sz="88558" autoAdjust="0"/>
  </p:normalViewPr>
  <p:slideViewPr>
    <p:cSldViewPr snapToGrid="0" showGuides="1">
      <p:cViewPr>
        <p:scale>
          <a:sx n="170" d="100"/>
          <a:sy n="170" d="100"/>
        </p:scale>
        <p:origin x="-72" y="426"/>
      </p:cViewPr>
      <p:guideLst>
        <p:guide orient="horz" pos="317"/>
        <p:guide orient="horz" pos="567"/>
        <p:guide orient="horz" pos="793"/>
        <p:guide orient="horz" pos="431"/>
        <p:guide orient="horz" pos="4263"/>
        <p:guide orient="horz" pos="216"/>
        <p:guide orient="horz" pos="386"/>
        <p:guide orient="horz" pos="540"/>
        <p:guide orient="horz" pos="293"/>
        <p:guide orient="horz" pos="2900"/>
        <p:guide pos="6384"/>
        <p:guide pos="918"/>
        <p:guide pos="419"/>
        <p:guide pos="805"/>
        <p:guide pos="6735"/>
        <p:guide/>
        <p:guide pos="5460"/>
        <p:guide pos="785"/>
        <p:guide pos="358"/>
        <p:guide pos="688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4"/>
              <c:layout>
                <c:manualLayout>
                  <c:x val="6.3846566054243215E-2"/>
                  <c:y val="-2.3286307961504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B1-4990-8833-5F70B27B9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Лист1!$S$1:$S$5</c:f>
              <c:strCache>
                <c:ptCount val="5"/>
                <c:pt idx="0">
                  <c:v>Фишинг</c:v>
                </c:pt>
                <c:pt idx="1">
                  <c:v>Контроллер бот-сети</c:v>
                </c:pt>
                <c:pt idx="2">
                  <c:v>Распространение вредоносного ПО</c:v>
                </c:pt>
                <c:pt idx="3">
                  <c:v>Процедура уточнения данных</c:v>
                </c:pt>
                <c:pt idx="4">
                  <c:v>Детская порнография</c:v>
                </c:pt>
              </c:strCache>
            </c:strRef>
          </c:cat>
          <c:val>
            <c:numRef>
              <c:f>Лист1!$T$1:$T$5</c:f>
              <c:numCache>
                <c:formatCode>General</c:formatCode>
                <c:ptCount val="5"/>
                <c:pt idx="0">
                  <c:v>3971</c:v>
                </c:pt>
                <c:pt idx="1">
                  <c:v>853</c:v>
                </c:pt>
                <c:pt idx="2">
                  <c:v>496</c:v>
                </c:pt>
                <c:pt idx="3">
                  <c:v>172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B1-4990-8833-5F70B27B9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2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02441-B9FA-4665-88EC-E965E325D114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9C707-AB41-4B83-AD9D-56D863185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02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2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D3B54-060C-4702-A8DE-3095D98D49F3}" type="datetimeFigureOut">
              <a:rPr lang="ru-RU" smtClean="0"/>
              <a:t>08.10.2019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4CF27-22C1-4350-8F82-EA8EDC50F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924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92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150366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36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5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13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13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13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1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13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704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715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66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6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2100"/>
            </a:lvl1pPr>
            <a:lvl2pPr marL="394509" indent="0" algn="ctr">
              <a:buNone/>
              <a:defRPr sz="1700"/>
            </a:lvl2pPr>
            <a:lvl3pPr marL="789018" indent="0" algn="ctr">
              <a:buNone/>
              <a:defRPr sz="1600"/>
            </a:lvl3pPr>
            <a:lvl4pPr marL="1183527" indent="0" algn="ctr">
              <a:buNone/>
              <a:defRPr sz="1400"/>
            </a:lvl4pPr>
            <a:lvl5pPr marL="1578036" indent="0" algn="ctr">
              <a:buNone/>
              <a:defRPr sz="1400"/>
            </a:lvl5pPr>
            <a:lvl6pPr marL="1972545" indent="0" algn="ctr">
              <a:buNone/>
              <a:defRPr sz="1400"/>
            </a:lvl6pPr>
            <a:lvl7pPr marL="2367053" indent="0" algn="ctr">
              <a:buNone/>
              <a:defRPr sz="1400"/>
            </a:lvl7pPr>
            <a:lvl8pPr marL="2761563" indent="0" algn="ctr">
              <a:buNone/>
              <a:defRPr sz="1400"/>
            </a:lvl8pPr>
            <a:lvl9pPr marL="3156071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22BEC-C24F-4E7D-BCE6-FB22121DB496}" type="datetime1">
              <a:rPr lang="ru-RU" smtClean="0"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89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FAAF3-EA87-4057-B508-0DC453E116A0}" type="datetime1">
              <a:rPr lang="ru-RU" smtClean="0"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4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21D01-2FFD-41F7-88F1-FA52EA2CF9EA}" type="datetime1">
              <a:rPr lang="ru-RU" smtClean="0"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50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5E17-0F8C-4D96-8FC2-40222B3BC141}" type="datetime1">
              <a:rPr lang="ru-RU" smtClean="0"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7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945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890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1835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578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1972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367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2761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156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CB8B-AC57-4830-8D54-9F0FF7AABC08}" type="datetime1">
              <a:rPr lang="ru-RU" smtClean="0"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66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219DD-7FC1-4536-8856-31236687C665}" type="datetime1">
              <a:rPr lang="ru-RU" smtClean="0"/>
              <a:t>08.10.2019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08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4509" indent="0">
              <a:buNone/>
              <a:defRPr sz="1700" b="1"/>
            </a:lvl2pPr>
            <a:lvl3pPr marL="789018" indent="0">
              <a:buNone/>
              <a:defRPr sz="1600" b="1"/>
            </a:lvl3pPr>
            <a:lvl4pPr marL="1183527" indent="0">
              <a:buNone/>
              <a:defRPr sz="1400" b="1"/>
            </a:lvl4pPr>
            <a:lvl5pPr marL="1578036" indent="0">
              <a:buNone/>
              <a:defRPr sz="1400" b="1"/>
            </a:lvl5pPr>
            <a:lvl6pPr marL="1972545" indent="0">
              <a:buNone/>
              <a:defRPr sz="1400" b="1"/>
            </a:lvl6pPr>
            <a:lvl7pPr marL="2367053" indent="0">
              <a:buNone/>
              <a:defRPr sz="1400" b="1"/>
            </a:lvl7pPr>
            <a:lvl8pPr marL="2761563" indent="0">
              <a:buNone/>
              <a:defRPr sz="1400" b="1"/>
            </a:lvl8pPr>
            <a:lvl9pPr marL="315607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4509" indent="0">
              <a:buNone/>
              <a:defRPr sz="1700" b="1"/>
            </a:lvl2pPr>
            <a:lvl3pPr marL="789018" indent="0">
              <a:buNone/>
              <a:defRPr sz="1600" b="1"/>
            </a:lvl3pPr>
            <a:lvl4pPr marL="1183527" indent="0">
              <a:buNone/>
              <a:defRPr sz="1400" b="1"/>
            </a:lvl4pPr>
            <a:lvl5pPr marL="1578036" indent="0">
              <a:buNone/>
              <a:defRPr sz="1400" b="1"/>
            </a:lvl5pPr>
            <a:lvl6pPr marL="1972545" indent="0">
              <a:buNone/>
              <a:defRPr sz="1400" b="1"/>
            </a:lvl6pPr>
            <a:lvl7pPr marL="2367053" indent="0">
              <a:buNone/>
              <a:defRPr sz="1400" b="1"/>
            </a:lvl7pPr>
            <a:lvl8pPr marL="2761563" indent="0">
              <a:buNone/>
              <a:defRPr sz="1400" b="1"/>
            </a:lvl8pPr>
            <a:lvl9pPr marL="3156071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D774-DFBB-4A05-9B23-9692359957FE}" type="datetime1">
              <a:rPr lang="ru-RU" smtClean="0"/>
              <a:t>08.10.2019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6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A526-0EBF-4D15-A70C-23C023CB9476}" type="datetime1">
              <a:rPr lang="ru-RU" smtClean="0"/>
              <a:t>08.10.2019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7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FDB0-5E3A-4246-81D2-E9AB15DCAEE5}" type="datetime1">
              <a:rPr lang="ru-RU" smtClean="0"/>
              <a:t>08.10.2019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274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94509" indent="0">
              <a:buNone/>
              <a:defRPr sz="1200"/>
            </a:lvl2pPr>
            <a:lvl3pPr marL="789018" indent="0">
              <a:buNone/>
              <a:defRPr sz="1000"/>
            </a:lvl3pPr>
            <a:lvl4pPr marL="1183527" indent="0">
              <a:buNone/>
              <a:defRPr sz="900"/>
            </a:lvl4pPr>
            <a:lvl5pPr marL="1578036" indent="0">
              <a:buNone/>
              <a:defRPr sz="900"/>
            </a:lvl5pPr>
            <a:lvl6pPr marL="1972545" indent="0">
              <a:buNone/>
              <a:defRPr sz="900"/>
            </a:lvl6pPr>
            <a:lvl7pPr marL="2367053" indent="0">
              <a:buNone/>
              <a:defRPr sz="900"/>
            </a:lvl7pPr>
            <a:lvl8pPr marL="2761563" indent="0">
              <a:buNone/>
              <a:defRPr sz="900"/>
            </a:lvl8pPr>
            <a:lvl9pPr marL="315607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E52A0-EE3F-4D24-968A-09549556BE69}" type="datetime1">
              <a:rPr lang="ru-RU" smtClean="0"/>
              <a:t>08.10.2019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78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800"/>
            </a:lvl1pPr>
            <a:lvl2pPr marL="394509" indent="0">
              <a:buNone/>
              <a:defRPr sz="2400"/>
            </a:lvl2pPr>
            <a:lvl3pPr marL="789018" indent="0">
              <a:buNone/>
              <a:defRPr sz="2100"/>
            </a:lvl3pPr>
            <a:lvl4pPr marL="1183527" indent="0">
              <a:buNone/>
              <a:defRPr sz="1700"/>
            </a:lvl4pPr>
            <a:lvl5pPr marL="1578036" indent="0">
              <a:buNone/>
              <a:defRPr sz="1700"/>
            </a:lvl5pPr>
            <a:lvl6pPr marL="1972545" indent="0">
              <a:buNone/>
              <a:defRPr sz="1700"/>
            </a:lvl6pPr>
            <a:lvl7pPr marL="2367053" indent="0">
              <a:buNone/>
              <a:defRPr sz="1700"/>
            </a:lvl7pPr>
            <a:lvl8pPr marL="2761563" indent="0">
              <a:buNone/>
              <a:defRPr sz="1700"/>
            </a:lvl8pPr>
            <a:lvl9pPr marL="3156071" indent="0">
              <a:buNone/>
              <a:defRPr sz="17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400"/>
            </a:lvl1pPr>
            <a:lvl2pPr marL="394509" indent="0">
              <a:buNone/>
              <a:defRPr sz="1200"/>
            </a:lvl2pPr>
            <a:lvl3pPr marL="789018" indent="0">
              <a:buNone/>
              <a:defRPr sz="1000"/>
            </a:lvl3pPr>
            <a:lvl4pPr marL="1183527" indent="0">
              <a:buNone/>
              <a:defRPr sz="900"/>
            </a:lvl4pPr>
            <a:lvl5pPr marL="1578036" indent="0">
              <a:buNone/>
              <a:defRPr sz="900"/>
            </a:lvl5pPr>
            <a:lvl6pPr marL="1972545" indent="0">
              <a:buNone/>
              <a:defRPr sz="900"/>
            </a:lvl6pPr>
            <a:lvl7pPr marL="2367053" indent="0">
              <a:buNone/>
              <a:defRPr sz="900"/>
            </a:lvl7pPr>
            <a:lvl8pPr marL="2761563" indent="0">
              <a:buNone/>
              <a:defRPr sz="900"/>
            </a:lvl8pPr>
            <a:lvl9pPr marL="3156071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3E38-1AF0-4D6E-A072-931534397A79}" type="datetime1">
              <a:rPr lang="ru-RU" smtClean="0"/>
              <a:t>08.10.2019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53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71579" tIns="35790" rIns="71579" bIns="3579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71579" tIns="35790" rIns="71579" bIns="357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BB331-6681-4182-9CD8-E16AE3519D3B}" type="datetime1">
              <a:rPr lang="ru-RU" smtClean="0"/>
              <a:t>08.10.2019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9DED-A559-4972-8A54-3687AB840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1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789018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7255" indent="-197255" algn="l" defTabSz="789018" rtl="0" eaLnBrk="1" latinLnBrk="0" hangingPunct="1">
        <a:lnSpc>
          <a:spcPct val="90000"/>
        </a:lnSpc>
        <a:spcBef>
          <a:spcPts val="86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1763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86272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81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75290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169799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564308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58817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53326" indent="-197255" algn="l" defTabSz="789018" rtl="0" eaLnBrk="1" latinLnBrk="0" hangingPunct="1">
        <a:lnSpc>
          <a:spcPct val="90000"/>
        </a:lnSpc>
        <a:spcBef>
          <a:spcPts val="431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4509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89018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3527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78036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72545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67053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61563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6071" algn="l" defTabSz="78901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irector@companyname.ru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ctld.ru/service/trademark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pto.ru/r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ctld.ru/help/trademark/disputs/instructions.php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toscope.ru/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ctld.ru/domains/reg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hyperlink" Target="https://cctld.ru/service/whoi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pattern_p 300-03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35408" r="2074" b="1"/>
          <a:stretch/>
        </p:blipFill>
        <p:spPr>
          <a:xfrm>
            <a:off x="-78380" y="1"/>
            <a:ext cx="9304961" cy="52916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5922" y="1951832"/>
            <a:ext cx="5612928" cy="11345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solidFill>
                  <a:schemeClr val="bg1"/>
                </a:solidFill>
                <a:latin typeface="FreeSetDemiBold"/>
                <a:cs typeface="FreeSetDemiBold"/>
              </a:rPr>
              <a:t>НАЦИОНАЛЬНЫЕ ДОМЕНЫ </a:t>
            </a:r>
            <a:r>
              <a:rPr lang="en-US" sz="3600" dirty="0">
                <a:solidFill>
                  <a:schemeClr val="bg1"/>
                </a:solidFill>
                <a:latin typeface="FreeSetDemiBold"/>
                <a:cs typeface="FreeSetDemiBold"/>
              </a:rPr>
              <a:t>.RU</a:t>
            </a:r>
            <a:r>
              <a:rPr lang="ru-RU" sz="3600" dirty="0">
                <a:solidFill>
                  <a:schemeClr val="bg1"/>
                </a:solidFill>
                <a:latin typeface="FreeSetDemiBold"/>
                <a:cs typeface="FreeSetDemiBold"/>
              </a:rPr>
              <a:t> и .РФ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3676" y="3147126"/>
            <a:ext cx="5412270" cy="274674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FreeSetLight Regular"/>
                <a:cs typeface="FreeSetLight Regular"/>
              </a:rPr>
              <a:t>           Что нужно знать о доменах</a:t>
            </a:r>
          </a:p>
        </p:txBody>
      </p:sp>
      <p:pic>
        <p:nvPicPr>
          <p:cNvPr id="6" name="Изображение 5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613020" y="246672"/>
            <a:ext cx="3470412" cy="1138814"/>
          </a:xfrm>
          <a:prstGeom prst="rect">
            <a:avLst/>
          </a:prstGeom>
        </p:spPr>
      </p:pic>
      <p:pic>
        <p:nvPicPr>
          <p:cNvPr id="7" name="Изображение 6" descr="pattern_new color_logo-0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79" y="3871974"/>
            <a:ext cx="2575821" cy="1547841"/>
          </a:xfrm>
          <a:prstGeom prst="rect">
            <a:avLst/>
          </a:prstGeom>
        </p:spPr>
      </p:pic>
      <p:pic>
        <p:nvPicPr>
          <p:cNvPr id="11" name="Изображение 10" descr="pattern_p 300-02-0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0" r="84" b="66094"/>
          <a:stretch/>
        </p:blipFill>
        <p:spPr>
          <a:xfrm rot="10800000">
            <a:off x="2823961" y="0"/>
            <a:ext cx="63685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низ 3"/>
          <p:cNvSpPr/>
          <p:nvPr/>
        </p:nvSpPr>
        <p:spPr>
          <a:xfrm>
            <a:off x="6585045" y="2968206"/>
            <a:ext cx="181274" cy="12207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2421" y="1137955"/>
            <a:ext cx="7309412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Сайт – важный элемент развития бизнеса</a:t>
            </a:r>
          </a:p>
        </p:txBody>
      </p:sp>
      <p:pic>
        <p:nvPicPr>
          <p:cNvPr id="11" name="Изображение 10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21" y="1894308"/>
            <a:ext cx="2930075" cy="195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212796" y="1924179"/>
            <a:ext cx="1915049" cy="1583296"/>
            <a:chOff x="895603" y="5495264"/>
            <a:chExt cx="2492916" cy="776863"/>
          </a:xfrm>
        </p:grpSpPr>
        <p:sp>
          <p:nvSpPr>
            <p:cNvPr id="12" name="TextBox 11"/>
            <p:cNvSpPr txBox="1"/>
            <p:nvPr/>
          </p:nvSpPr>
          <p:spPr>
            <a:xfrm>
              <a:off x="895603" y="5495264"/>
              <a:ext cx="2228598" cy="18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1D1D1B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Имидж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5603" y="5659960"/>
              <a:ext cx="2492916" cy="612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900" dirty="0">
                  <a:solidFill>
                    <a:srgbClr val="4A4A49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Сайт – работает на ваш имидж. Наличие веб-сайта свидетельствует о технической продвинутости компании и соответствии требованиям времени.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373692" y="1924179"/>
            <a:ext cx="2880050" cy="2675666"/>
            <a:chOff x="765078" y="5484435"/>
            <a:chExt cx="3749107" cy="1312848"/>
          </a:xfrm>
        </p:grpSpPr>
        <p:sp>
          <p:nvSpPr>
            <p:cNvPr id="16" name="TextBox 15"/>
            <p:cNvSpPr txBox="1"/>
            <p:nvPr/>
          </p:nvSpPr>
          <p:spPr>
            <a:xfrm>
              <a:off x="791727" y="5484435"/>
              <a:ext cx="2228598" cy="256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solidFill>
                    <a:srgbClr val="1D1D1B"/>
                  </a:solidFill>
                  <a:latin typeface="Gotham Pro" panose="02000503040000020004" pitchFamily="2" charset="0"/>
                  <a:cs typeface="Gotham Pro" panose="02000503040000020004" pitchFamily="2" charset="0"/>
                </a:rPr>
                <a:t>Почта на вашем домене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5078" y="6595679"/>
              <a:ext cx="3749107" cy="201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ru-RU" sz="900" dirty="0">
                  <a:solidFill>
                    <a:srgbClr val="4A4A49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Вызывает доверие со стороны партнеров и пользователей.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6394163" y="2468158"/>
            <a:ext cx="25321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hlinkClick r:id="rId6"/>
              </a:rPr>
              <a:t>director@companyname.ru</a:t>
            </a:r>
            <a:endParaRPr lang="en-US" b="1" i="1" dirty="0"/>
          </a:p>
          <a:p>
            <a:endParaRPr lang="en-US" b="1" i="1" dirty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983058" y="3848951"/>
            <a:ext cx="2431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D1D1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Возможность сегментировать </a:t>
            </a:r>
            <a:r>
              <a:rPr lang="en-US" sz="900" dirty="0">
                <a:solidFill>
                  <a:srgbClr val="1D1D1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email</a:t>
            </a:r>
            <a:r>
              <a:rPr lang="ru-RU" sz="900" dirty="0">
                <a:solidFill>
                  <a:srgbClr val="1D1D1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-адреса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0135" y="3299155"/>
            <a:ext cx="20471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rgbClr val="1D1D1B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Повышает узнаваемость бренда</a:t>
            </a:r>
          </a:p>
        </p:txBody>
      </p:sp>
      <p:sp>
        <p:nvSpPr>
          <p:cNvPr id="3" name="Стрелка вниз 2"/>
          <p:cNvSpPr/>
          <p:nvPr/>
        </p:nvSpPr>
        <p:spPr>
          <a:xfrm rot="2906609">
            <a:off x="5859748" y="2718349"/>
            <a:ext cx="171426" cy="12573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9380613">
            <a:off x="6980348" y="2889706"/>
            <a:ext cx="155040" cy="403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5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421" y="1137955"/>
            <a:ext cx="5228127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Документы на сайте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5422" y="2074331"/>
            <a:ext cx="5704763" cy="872498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4A4A49"/>
                </a:solidFill>
                <a:cs typeface="FreeSetLight Regular"/>
              </a:rPr>
              <a:t>Пользовательское соглашение</a:t>
            </a:r>
            <a:endParaRPr lang="ru-RU" sz="1400" dirty="0">
              <a:solidFill>
                <a:srgbClr val="4A4A49"/>
              </a:solidFill>
              <a:cs typeface="FreeSetLight Regular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4A4A49"/>
                </a:solidFill>
                <a:cs typeface="FreeSetLight Regular"/>
              </a:rPr>
              <a:t>Договор оферты </a:t>
            </a:r>
            <a:endParaRPr lang="ru-RU" sz="1400" dirty="0">
              <a:solidFill>
                <a:srgbClr val="4A4A49"/>
              </a:solidFill>
              <a:cs typeface="FreeSetLight Regular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4A4A49"/>
                </a:solidFill>
                <a:cs typeface="FreeSetLight Regular"/>
              </a:rPr>
              <a:t>Политика об обработке персональных данных</a:t>
            </a:r>
            <a:endParaRPr lang="ru-RU" sz="1400" dirty="0">
              <a:cs typeface="FreeSetLight Regular"/>
            </a:endParaRPr>
          </a:p>
        </p:txBody>
      </p:sp>
      <p:pic>
        <p:nvPicPr>
          <p:cNvPr id="11" name="Изображение 10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255" y="4200175"/>
            <a:ext cx="918823" cy="9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2315" y="3298237"/>
            <a:ext cx="65656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FF0000"/>
                </a:solidFill>
              </a:rPr>
              <a:t>Важно!</a:t>
            </a:r>
          </a:p>
          <a:p>
            <a:endParaRPr lang="ru-RU" sz="1000" dirty="0"/>
          </a:p>
          <a:p>
            <a:r>
              <a:rPr lang="ru-RU" sz="1000" dirty="0" smtClean="0"/>
              <a:t>Под </a:t>
            </a:r>
            <a:r>
              <a:rPr lang="ru-RU" sz="1000" dirty="0"/>
              <a:t>каждой формой ввода данных на сайтах и в мобильных приложениях (форма регистрации, заявки, обратной связи и т.д</a:t>
            </a:r>
            <a:r>
              <a:rPr lang="ru-RU" sz="1000" dirty="0" smtClean="0"/>
              <a:t>.) разместить </a:t>
            </a:r>
            <a:r>
              <a:rPr lang="ru-RU" sz="1000" dirty="0"/>
              <a:t>текст «Нажимая на кнопку «УКАЗАТЬ НАЗВАНИЕ КНОПКИ», я даю свое согласие на обработку персональных данных», где текст «согласие на обработку персональных данных» является ссылкой на сам документ.</a:t>
            </a:r>
          </a:p>
        </p:txBody>
      </p:sp>
    </p:spTree>
    <p:extLst>
      <p:ext uri="{BB962C8B-B14F-4D97-AF65-F5344CB8AC3E}">
        <p14:creationId xmlns:p14="http://schemas.microsoft.com/office/powerpoint/2010/main" val="18878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421" y="1137955"/>
            <a:ext cx="6741717" cy="810943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Ответственность администратора домена и владельца сайта</a:t>
            </a:r>
          </a:p>
        </p:txBody>
      </p:sp>
      <p:pic>
        <p:nvPicPr>
          <p:cNvPr id="11" name="Изображение 10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1983" y="2126944"/>
            <a:ext cx="8024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/>
              <a:t>За </a:t>
            </a:r>
            <a:r>
              <a:rPr lang="ru-RU" sz="1400" u="sng" dirty="0"/>
              <a:t>любые противоправные материалы, которые размещены на его сайте (в том числе посетителями)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78" y="4182088"/>
            <a:ext cx="918823" cy="9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1630" y="2550872"/>
            <a:ext cx="6383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информации</a:t>
            </a:r>
            <a:r>
              <a:rPr lang="ru-RU" sz="1200" dirty="0"/>
              <a:t>, распространяемой с нарушением исключительных прав</a:t>
            </a:r>
            <a:r>
              <a:rPr lang="ru-RU" sz="1200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материалов </a:t>
            </a:r>
            <a:r>
              <a:rPr lang="ru-RU" sz="1200" dirty="0"/>
              <a:t>с порнографическими изображениями несовершеннолетних и (или) объявлений о привлечении несовершеннолетних в качестве исполнителей для участия в зрелищных мероприятий</a:t>
            </a:r>
            <a:r>
              <a:rPr lang="ru-RU" sz="1200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информации </a:t>
            </a:r>
            <a:r>
              <a:rPr lang="ru-RU" sz="1200" dirty="0"/>
              <a:t>о способах, методах разработки, изготовления и использования наркотических средств, психотропных веществ и их </a:t>
            </a:r>
            <a:r>
              <a:rPr lang="ru-RU" sz="1200" dirty="0" err="1"/>
              <a:t>прекурсов</a:t>
            </a:r>
            <a:r>
              <a:rPr lang="ru-RU" sz="1200" dirty="0"/>
              <a:t>, местах приобретения таких средств, а также о способах и местах культивирования </a:t>
            </a:r>
            <a:r>
              <a:rPr lang="ru-RU" sz="1200" dirty="0" err="1"/>
              <a:t>наркосодержищих</a:t>
            </a:r>
            <a:r>
              <a:rPr lang="ru-RU" sz="1200" dirty="0"/>
              <a:t> растений</a:t>
            </a:r>
            <a:r>
              <a:rPr lang="ru-RU" sz="1200" dirty="0" smtClean="0"/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информации </a:t>
            </a:r>
            <a:r>
              <a:rPr lang="ru-RU" sz="1200" dirty="0"/>
              <a:t>о способах совершения самоубийства, а также призывов к совершению </a:t>
            </a:r>
            <a:r>
              <a:rPr lang="ru-RU" sz="1200" dirty="0" smtClean="0"/>
              <a:t>самоубийства.</a:t>
            </a:r>
            <a:endParaRPr lang="ru-RU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38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7"/>
          <p:cNvSpPr txBox="1">
            <a:spLocks/>
          </p:cNvSpPr>
          <p:nvPr/>
        </p:nvSpPr>
        <p:spPr>
          <a:xfrm>
            <a:off x="6618956" y="340362"/>
            <a:ext cx="20574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defPPr>
              <a:defRPr lang="ru-RU"/>
            </a:defPPr>
            <a:lvl1pPr marL="0" algn="r" defTabSz="1042873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5">
                    <a:lumMod val="7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4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3837" y="2350944"/>
            <a:ext cx="4798223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 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2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72421" y="1137955"/>
            <a:ext cx="5228127" cy="810943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Досудебная блокировка сайтов. 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Как все происходит?</a:t>
            </a:r>
          </a:p>
        </p:txBody>
      </p:sp>
      <p:sp>
        <p:nvSpPr>
          <p:cNvPr id="11" name="Прямоугольник 2"/>
          <p:cNvSpPr txBox="1"/>
          <p:nvPr/>
        </p:nvSpPr>
        <p:spPr>
          <a:xfrm>
            <a:off x="755646" y="2350944"/>
            <a:ext cx="7993065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/>
              <a:t>Жалоба</a:t>
            </a:r>
            <a:r>
              <a:rPr sz="1200" dirty="0"/>
              <a:t> </a:t>
            </a:r>
            <a:r>
              <a:rPr sz="1200" dirty="0" err="1"/>
              <a:t>поступает</a:t>
            </a:r>
            <a:r>
              <a:rPr sz="1200" dirty="0"/>
              <a:t> в </a:t>
            </a:r>
            <a:r>
              <a:rPr sz="1200" dirty="0" err="1" smtClean="0"/>
              <a:t>Роскомнадзор</a:t>
            </a:r>
            <a:endParaRPr sz="1200" b="1" dirty="0"/>
          </a:p>
          <a:p>
            <a:pPr marL="342900" indent="-342900">
              <a:buSzPct val="100000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200" b="1" dirty="0"/>
          </a:p>
          <a:p>
            <a:pPr marL="342900" indent="-342900">
              <a:buSzPct val="100000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 smtClean="0"/>
              <a:t>Роскомнадзор</a:t>
            </a:r>
            <a:r>
              <a:rPr lang="ru-RU" sz="1200" dirty="0" smtClean="0"/>
              <a:t>  </a:t>
            </a:r>
            <a:r>
              <a:rPr lang="ru-RU" sz="1200" dirty="0"/>
              <a:t>	</a:t>
            </a:r>
            <a:r>
              <a:rPr lang="ru-RU" sz="1200" dirty="0" smtClean="0"/>
              <a:t>    </a:t>
            </a:r>
            <a:r>
              <a:rPr sz="1200" dirty="0" err="1" smtClean="0"/>
              <a:t>хостинг-провайдер</a:t>
            </a:r>
            <a:r>
              <a:rPr sz="1200" dirty="0" smtClean="0"/>
              <a:t> </a:t>
            </a:r>
            <a:endParaRPr sz="1200" dirty="0"/>
          </a:p>
          <a:p>
            <a:pPr lvl="8"/>
            <a:r>
              <a:rPr sz="1200" dirty="0"/>
              <a:t>	      </a:t>
            </a:r>
            <a:r>
              <a:rPr lang="ru-RU" sz="1200" dirty="0" smtClean="0"/>
              <a:t>  Сутки!</a:t>
            </a:r>
            <a:endParaRPr sz="1200" dirty="0"/>
          </a:p>
          <a:p>
            <a:pPr marL="342900" indent="-342900">
              <a:buSzPct val="100000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 smtClean="0"/>
              <a:t>Хостинг-провайдер</a:t>
            </a:r>
            <a:r>
              <a:rPr lang="ru-RU" sz="1200" dirty="0"/>
              <a:t> </a:t>
            </a:r>
            <a:r>
              <a:rPr lang="ru-RU" sz="1200" dirty="0" smtClean="0"/>
              <a:t>             </a:t>
            </a:r>
            <a:r>
              <a:rPr sz="1200" dirty="0" err="1" smtClean="0"/>
              <a:t>клиент</a:t>
            </a:r>
            <a:r>
              <a:rPr sz="1200" dirty="0" smtClean="0"/>
              <a:t> </a:t>
            </a:r>
            <a:endParaRPr sz="1200" b="1" dirty="0"/>
          </a:p>
          <a:p>
            <a:pPr marL="342900" indent="-342900">
              <a:buSzPct val="100000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endParaRPr sz="1200" b="1" dirty="0"/>
          </a:p>
          <a:p>
            <a:pPr marL="342900" indent="-342900">
              <a:buSzPct val="100000"/>
              <a:buAutoNum type="arabicPeriod" startAt="4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 smtClean="0"/>
              <a:t>Клиент</a:t>
            </a:r>
            <a:r>
              <a:rPr sz="1200" dirty="0" smtClean="0"/>
              <a:t> </a:t>
            </a:r>
            <a:r>
              <a:rPr sz="1200" dirty="0" err="1" smtClean="0"/>
              <a:t>устранил</a:t>
            </a:r>
            <a:r>
              <a:rPr sz="1200" dirty="0" smtClean="0"/>
              <a:t> </a:t>
            </a:r>
            <a:r>
              <a:rPr sz="1200" dirty="0" err="1" smtClean="0"/>
              <a:t>добровольно</a:t>
            </a:r>
            <a:r>
              <a:rPr sz="1200" dirty="0" smtClean="0"/>
              <a:t> </a:t>
            </a:r>
            <a:r>
              <a:rPr lang="ru-RU" sz="1200" dirty="0" smtClean="0"/>
              <a:t>-</a:t>
            </a:r>
            <a:r>
              <a:rPr sz="1200" dirty="0" smtClean="0"/>
              <a:t> «</a:t>
            </a:r>
            <a:r>
              <a:rPr sz="1200" dirty="0" err="1" smtClean="0"/>
              <a:t>Всем</a:t>
            </a:r>
            <a:r>
              <a:rPr sz="1200" dirty="0" smtClean="0"/>
              <a:t> </a:t>
            </a:r>
            <a:r>
              <a:rPr sz="1200" dirty="0" err="1" smtClean="0"/>
              <a:t>спасибо</a:t>
            </a:r>
            <a:r>
              <a:rPr sz="1200" dirty="0" smtClean="0"/>
              <a:t>!</a:t>
            </a:r>
            <a:r>
              <a:rPr lang="ru-RU" sz="1200" dirty="0" smtClean="0">
                <a:sym typeface="Wingdings" panose="05000000000000000000" pitchFamily="2" charset="2"/>
              </a:rPr>
              <a:t>»</a:t>
            </a:r>
            <a:endParaRPr sz="1200" b="1" dirty="0" smtClean="0"/>
          </a:p>
          <a:p>
            <a:pPr marL="342900" indent="-342900">
              <a:buSzPct val="100000"/>
              <a:buAutoNum type="arabicPeriod" startAt="4"/>
              <a:defRPr>
                <a:latin typeface="Arial"/>
                <a:ea typeface="Arial"/>
                <a:cs typeface="Arial"/>
                <a:sym typeface="Arial"/>
              </a:defRPr>
            </a:pPr>
            <a:endParaRPr sz="1200" b="1" dirty="0" smtClean="0"/>
          </a:p>
          <a:p>
            <a:pPr marL="342900" indent="-342900">
              <a:buSzPct val="100000"/>
              <a:buAutoNum type="arabicPeriod" startAt="5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 smtClean="0"/>
              <a:t>Связи</a:t>
            </a:r>
            <a:r>
              <a:rPr sz="1200" dirty="0" smtClean="0"/>
              <a:t> </a:t>
            </a:r>
            <a:r>
              <a:rPr sz="1200" dirty="0" err="1"/>
              <a:t>нет</a:t>
            </a:r>
            <a:r>
              <a:rPr sz="1200" dirty="0"/>
              <a:t> </a:t>
            </a:r>
            <a:r>
              <a:rPr sz="1200" b="1" dirty="0"/>
              <a:t>/</a:t>
            </a:r>
            <a:r>
              <a:rPr sz="1200" dirty="0"/>
              <a:t> 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успел</a:t>
            </a:r>
            <a:r>
              <a:rPr sz="1200" dirty="0"/>
              <a:t> </a:t>
            </a:r>
            <a:r>
              <a:rPr sz="1200" b="1" dirty="0"/>
              <a:t>/</a:t>
            </a:r>
            <a:r>
              <a:rPr sz="1200" dirty="0"/>
              <a:t> </a:t>
            </a:r>
            <a:r>
              <a:rPr sz="1200" dirty="0" err="1"/>
              <a:t>не</a:t>
            </a:r>
            <a:r>
              <a:rPr sz="1200" dirty="0"/>
              <a:t> </a:t>
            </a:r>
            <a:r>
              <a:rPr sz="1200" dirty="0" err="1"/>
              <a:t>пожелал</a:t>
            </a:r>
            <a:r>
              <a:rPr sz="1200" dirty="0"/>
              <a:t> </a:t>
            </a:r>
            <a:r>
              <a:rPr lang="ru-RU" sz="1200" dirty="0" smtClean="0"/>
              <a:t>-</a:t>
            </a:r>
            <a:r>
              <a:rPr sz="1200" dirty="0" smtClean="0"/>
              <a:t> </a:t>
            </a:r>
            <a:r>
              <a:rPr sz="1200" dirty="0" err="1"/>
              <a:t>сайт</a:t>
            </a:r>
            <a:r>
              <a:rPr sz="1200" dirty="0"/>
              <a:t> </a:t>
            </a:r>
            <a:r>
              <a:rPr sz="1200" dirty="0" err="1"/>
              <a:t>блокируется</a:t>
            </a:r>
            <a:r>
              <a:rPr sz="1200" dirty="0"/>
              <a:t> </a:t>
            </a:r>
            <a:r>
              <a:rPr sz="1200" dirty="0" err="1"/>
              <a:t>на</a:t>
            </a:r>
            <a:r>
              <a:rPr sz="1200" dirty="0"/>
              <a:t> </a:t>
            </a:r>
            <a:r>
              <a:rPr sz="1200" dirty="0" err="1"/>
              <a:t>уровне</a:t>
            </a:r>
            <a:r>
              <a:rPr sz="1200" dirty="0"/>
              <a:t> </a:t>
            </a:r>
            <a:r>
              <a:rPr sz="1200" dirty="0" err="1"/>
              <a:t>провайдера</a:t>
            </a:r>
            <a:endParaRPr sz="1200" b="1" dirty="0"/>
          </a:p>
          <a:p>
            <a:pPr marL="342900" indent="-342900">
              <a:buSzPct val="100000"/>
              <a:buAutoNum type="arabicPeriod" startAt="5"/>
              <a:defRPr>
                <a:latin typeface="Arial"/>
                <a:ea typeface="Arial"/>
                <a:cs typeface="Arial"/>
                <a:sym typeface="Arial"/>
              </a:defRPr>
            </a:pPr>
            <a:endParaRPr sz="1200" b="1" dirty="0"/>
          </a:p>
          <a:p>
            <a:pPr marL="342900" indent="-342900">
              <a:buSzPct val="100000"/>
              <a:buAutoNum type="arabicPeriod" startAt="6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00" dirty="0" err="1"/>
              <a:t>Одумался</a:t>
            </a:r>
            <a:r>
              <a:rPr sz="1200" dirty="0"/>
              <a:t>, </a:t>
            </a:r>
            <a:r>
              <a:rPr sz="1200" dirty="0" err="1"/>
              <a:t>устранил</a:t>
            </a:r>
            <a:r>
              <a:rPr sz="1200" dirty="0"/>
              <a:t>, </a:t>
            </a:r>
            <a:r>
              <a:rPr sz="1200" dirty="0" err="1"/>
              <a:t>сообщил</a:t>
            </a:r>
            <a:r>
              <a:rPr sz="1200" dirty="0"/>
              <a:t> </a:t>
            </a:r>
            <a:r>
              <a:rPr lang="ru-RU" sz="1200" dirty="0" smtClean="0"/>
              <a:t>-</a:t>
            </a:r>
            <a:r>
              <a:rPr sz="1200" dirty="0" smtClean="0"/>
              <a:t> </a:t>
            </a:r>
            <a:r>
              <a:rPr sz="1200" dirty="0" err="1"/>
              <a:t>доступ</a:t>
            </a:r>
            <a:r>
              <a:rPr sz="1200" dirty="0"/>
              <a:t> </a:t>
            </a:r>
            <a:r>
              <a:rPr sz="1200" dirty="0" err="1"/>
              <a:t>возобновляется</a:t>
            </a:r>
            <a:r>
              <a:rPr sz="1200" dirty="0"/>
              <a:t>.</a:t>
            </a: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4161692" y="2672862"/>
            <a:ext cx="155448" cy="70449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2280138" y="2816193"/>
            <a:ext cx="237242" cy="11192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716673" y="3185470"/>
            <a:ext cx="237242" cy="11192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78" y="4182088"/>
            <a:ext cx="918823" cy="9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5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7"/>
          <p:cNvSpPr txBox="1">
            <a:spLocks/>
          </p:cNvSpPr>
          <p:nvPr/>
        </p:nvSpPr>
        <p:spPr>
          <a:xfrm>
            <a:off x="6618956" y="340362"/>
            <a:ext cx="20574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defPPr>
              <a:defRPr lang="ru-RU"/>
            </a:defPPr>
            <a:lvl1pPr marL="0" algn="r" defTabSz="1042873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5">
                    <a:lumMod val="7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4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3837" y="2350944"/>
            <a:ext cx="4798223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 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2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72421" y="1137955"/>
            <a:ext cx="8108894" cy="1549607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Не регистрируйте домены, совпадающие 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с чужими товарными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знаками</a:t>
            </a:r>
            <a:endParaRPr lang="en-US" sz="2400" b="1" dirty="0" smtClean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endParaRPr lang="en-US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6445" y="2242632"/>
            <a:ext cx="7143890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200" dirty="0">
                <a:solidFill>
                  <a:srgbClr val="4A4A49"/>
                </a:solidFill>
                <a:cs typeface="Gotham Pro" panose="02000503040000020004" pitchFamily="50" charset="0"/>
              </a:rPr>
              <a:t>Сама регистрация может быть признана судом фактом недобросовестной конкуренции (ст. 1252 ГК РФ)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833" y="2601357"/>
            <a:ext cx="7006660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200" dirty="0">
                <a:solidFill>
                  <a:srgbClr val="4A4A49"/>
                </a:solidFill>
                <a:cs typeface="Gotham Pro" panose="02000503040000020004" pitchFamily="50" charset="0"/>
              </a:rPr>
              <a:t>С возмещением ущерба или компенсацией (ст. 1515 ГК РФ) за незаконное использование ТЗ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36445" y="2845547"/>
            <a:ext cx="7350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Сервис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проверки домена на совпадение с ТЗ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03" y="3588412"/>
            <a:ext cx="3530298" cy="85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563718" y="4670889"/>
            <a:ext cx="3571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https://cctld.ru/service/trademark/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78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7672" y="439085"/>
            <a:ext cx="3627963" cy="214977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FreeSetDemiBold"/>
                <a:cs typeface="FreeSetDemiBold"/>
              </a:rPr>
              <a:t>Не регистрируйте домены, совпадающие </a:t>
            </a:r>
          </a:p>
          <a:p>
            <a:r>
              <a:rPr lang="ru-RU" sz="2700" b="1" dirty="0">
                <a:solidFill>
                  <a:schemeClr val="bg1"/>
                </a:solidFill>
                <a:latin typeface="FreeSetDemiBold"/>
                <a:cs typeface="FreeSetDemiBold"/>
              </a:rPr>
              <a:t>с чужими товарными знаками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4722" y="3062608"/>
            <a:ext cx="2132026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dirty="0">
                <a:solidFill>
                  <a:srgbClr val="4A4A49"/>
                </a:solidFill>
                <a:cs typeface="Gotham Pro" panose="02000503040000020004" pitchFamily="50" charset="0"/>
              </a:rPr>
              <a:t>«Обратный захват домена» –  намеренная регистрация товарного знака, чтобы отнять домен у его владельца через суд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07290" y="3073381"/>
            <a:ext cx="2132026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dirty="0">
                <a:solidFill>
                  <a:srgbClr val="4A4A49"/>
                </a:solidFill>
                <a:cs typeface="Gotham Pro" panose="02000503040000020004" pitchFamily="50" charset="0"/>
              </a:rPr>
              <a:t>Федеральная служба по интеллектуальной собственности 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solidFill>
                  <a:srgbClr val="4A4A49"/>
                </a:solidFill>
                <a:cs typeface="Gotham Pro" panose="02000503040000020004" pitchFamily="50" charset="0"/>
              </a:rPr>
              <a:t>(Роспатент)</a:t>
            </a:r>
          </a:p>
          <a:p>
            <a:pPr>
              <a:lnSpc>
                <a:spcPct val="115000"/>
              </a:lnSpc>
            </a:pPr>
            <a:r>
              <a:rPr lang="en-US" sz="1400" dirty="0">
                <a:solidFill>
                  <a:srgbClr val="4A4A49"/>
                </a:solidFill>
                <a:cs typeface="Gotham Pro" panose="02000503040000020004" pitchFamily="50" charset="0"/>
                <a:hlinkClick r:id="rId3"/>
              </a:rPr>
              <a:t>https://rupto.ru/ru</a:t>
            </a:r>
            <a:endParaRPr lang="ru-RU" sz="1400" dirty="0">
              <a:solidFill>
                <a:srgbClr val="4A4A49"/>
              </a:solidFill>
              <a:cs typeface="Gotham Pro" panose="02000503040000020004" pitchFamily="50" charset="0"/>
            </a:endParaRPr>
          </a:p>
          <a:p>
            <a:pPr>
              <a:lnSpc>
                <a:spcPct val="115000"/>
              </a:lnSpc>
            </a:pPr>
            <a:endParaRPr lang="ru-RU" sz="1400" dirty="0">
              <a:solidFill>
                <a:srgbClr val="4A4A49"/>
              </a:solidFill>
              <a:cs typeface="Gotham Pro" panose="02000503040000020004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950" y="3073381"/>
            <a:ext cx="2132026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400" dirty="0">
                <a:solidFill>
                  <a:srgbClr val="4A4A49"/>
                </a:solidFill>
                <a:cs typeface="Gotham Pro" panose="02000503040000020004" pitchFamily="50" charset="0"/>
              </a:rPr>
              <a:t>Если совпадений не найдено, стоит самостоятельно подать на регистрацию и зарегистрировать товарный знак</a:t>
            </a:r>
          </a:p>
        </p:txBody>
      </p:sp>
      <p:sp>
        <p:nvSpPr>
          <p:cNvPr id="29" name="Номер слайда 7"/>
          <p:cNvSpPr txBox="1">
            <a:spLocks/>
          </p:cNvSpPr>
          <p:nvPr/>
        </p:nvSpPr>
        <p:spPr>
          <a:xfrm>
            <a:off x="6618956" y="341773"/>
            <a:ext cx="20574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defPPr>
              <a:defRPr lang="ru-RU"/>
            </a:defPPr>
            <a:lvl1pPr marL="0" algn="r" defTabSz="1042873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>
                <a:solidFill>
                  <a:srgbClr val="095F69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13</a:t>
            </a:r>
          </a:p>
        </p:txBody>
      </p:sp>
      <p:pic>
        <p:nvPicPr>
          <p:cNvPr id="1026" name="Picture 2" descr="ÐÐ°ÑÑÐ¸Ð½ÐºÐ¸ Ð¿Ð¾ Ð·Ð°Ð¿ÑÐ¾ÑÑ ÑÐ¾ÑÐ¿Ð°ÑÐµÐ½Ñ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5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2422" y="1137955"/>
            <a:ext cx="6030028" cy="810943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Пошаговая инструкция при доменных спорах</a:t>
            </a: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268030" y="2463769"/>
            <a:ext cx="331816" cy="307238"/>
          </a:xfrm>
          <a:prstGeom prst="ellipse">
            <a:avLst/>
          </a:prstGeom>
          <a:solidFill>
            <a:srgbClr val="005A9E"/>
          </a:solidFill>
          <a:ln w="25400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6499" y="2441826"/>
            <a:ext cx="1975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</a:t>
            </a:r>
          </a:p>
        </p:txBody>
      </p:sp>
      <p:sp>
        <p:nvSpPr>
          <p:cNvPr id="36" name="Овал 35"/>
          <p:cNvSpPr/>
          <p:nvPr/>
        </p:nvSpPr>
        <p:spPr>
          <a:xfrm>
            <a:off x="281445" y="3267204"/>
            <a:ext cx="331816" cy="307238"/>
          </a:xfrm>
          <a:prstGeom prst="ellipse">
            <a:avLst/>
          </a:prstGeom>
          <a:solidFill>
            <a:srgbClr val="005A9E"/>
          </a:solidFill>
          <a:ln w="25400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9914" y="3245261"/>
            <a:ext cx="1975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</a:t>
            </a:r>
          </a:p>
        </p:txBody>
      </p:sp>
      <p:sp>
        <p:nvSpPr>
          <p:cNvPr id="40" name="Овал 39"/>
          <p:cNvSpPr/>
          <p:nvPr/>
        </p:nvSpPr>
        <p:spPr>
          <a:xfrm>
            <a:off x="4907200" y="2381933"/>
            <a:ext cx="331816" cy="307238"/>
          </a:xfrm>
          <a:prstGeom prst="ellipse">
            <a:avLst/>
          </a:prstGeom>
          <a:solidFill>
            <a:srgbClr val="005A9E"/>
          </a:solidFill>
          <a:ln w="25400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60116" y="2350887"/>
            <a:ext cx="1975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1"/>
                </a:solidFill>
                <a:sym typeface="Calibri"/>
              </a:rPr>
              <a:t>3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 bwMode="auto">
          <a:xfrm>
            <a:off x="612542" y="2350887"/>
            <a:ext cx="4198925" cy="2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Определение предмета нарушения (домен/контент сайта)</a:t>
            </a:r>
          </a:p>
        </p:txBody>
      </p:sp>
      <p:sp>
        <p:nvSpPr>
          <p:cNvPr id="43" name="Подзаголовок 2"/>
          <p:cNvSpPr txBox="1">
            <a:spLocks/>
          </p:cNvSpPr>
          <p:nvPr/>
        </p:nvSpPr>
        <p:spPr bwMode="auto">
          <a:xfrm>
            <a:off x="630956" y="3140108"/>
            <a:ext cx="4198925" cy="49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Обращение к администратору через форму обратной связи</a:t>
            </a:r>
            <a:r>
              <a:rPr lang="en-US" sz="1400" dirty="0"/>
              <a:t> </a:t>
            </a:r>
            <a:r>
              <a:rPr lang="en-US" sz="1400" dirty="0" err="1"/>
              <a:t>Whois</a:t>
            </a:r>
            <a:r>
              <a:rPr lang="en-US" sz="1400" dirty="0"/>
              <a:t> </a:t>
            </a:r>
            <a:r>
              <a:rPr lang="ru-RU" sz="1400" dirty="0"/>
              <a:t>сервиса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4" name="Подзаголовок 2"/>
          <p:cNvSpPr txBox="1">
            <a:spLocks/>
          </p:cNvSpPr>
          <p:nvPr/>
        </p:nvSpPr>
        <p:spPr bwMode="auto">
          <a:xfrm>
            <a:off x="1474802" y="4166793"/>
            <a:ext cx="6113354" cy="2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>
                <a:hlinkClick r:id="rId5"/>
              </a:rPr>
              <a:t>https://cctld.ru/help/trademark/disputs/instructions.php</a:t>
            </a:r>
            <a:endParaRPr lang="ru-RU" sz="1400" dirty="0"/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5" name="Подзаголовок 2"/>
          <p:cNvSpPr txBox="1">
            <a:spLocks/>
          </p:cNvSpPr>
          <p:nvPr/>
        </p:nvSpPr>
        <p:spPr bwMode="auto">
          <a:xfrm>
            <a:off x="5244241" y="2168711"/>
            <a:ext cx="3833172" cy="73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Обращение к регистратору с заявлением на установку досудебных ограничений на действия с доменным именем</a:t>
            </a:r>
          </a:p>
        </p:txBody>
      </p:sp>
      <p:sp>
        <p:nvSpPr>
          <p:cNvPr id="46" name="Овал 45"/>
          <p:cNvSpPr/>
          <p:nvPr/>
        </p:nvSpPr>
        <p:spPr>
          <a:xfrm>
            <a:off x="4912425" y="3245261"/>
            <a:ext cx="331816" cy="307238"/>
          </a:xfrm>
          <a:prstGeom prst="ellipse">
            <a:avLst/>
          </a:prstGeom>
          <a:solidFill>
            <a:srgbClr val="005A9E"/>
          </a:solidFill>
          <a:ln w="25400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80894" y="3226487"/>
            <a:ext cx="1975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1"/>
                </a:solidFill>
                <a:sym typeface="Calibri"/>
              </a:rPr>
              <a:t>4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 bwMode="auto">
          <a:xfrm>
            <a:off x="5244241" y="3245530"/>
            <a:ext cx="4198925" cy="2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Судебное урегулирование спора</a:t>
            </a:r>
          </a:p>
        </p:txBody>
      </p:sp>
    </p:spTree>
    <p:extLst>
      <p:ext uri="{BB962C8B-B14F-4D97-AF65-F5344CB8AC3E}">
        <p14:creationId xmlns:p14="http://schemas.microsoft.com/office/powerpoint/2010/main" val="323636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2422" y="1137955"/>
            <a:ext cx="5746534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Есть ли шанс сохранить домен?</a:t>
            </a:r>
          </a:p>
        </p:txBody>
      </p:sp>
      <p:sp>
        <p:nvSpPr>
          <p:cNvPr id="7" name="Прямоугольник 7"/>
          <p:cNvSpPr txBox="1"/>
          <p:nvPr/>
        </p:nvSpPr>
        <p:spPr>
          <a:xfrm>
            <a:off x="655093" y="1771557"/>
            <a:ext cx="7902055" cy="297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buFont typeface="Wingdings" pitchFamily="2" charset="2"/>
              <a:defRPr sz="1600">
                <a:solidFill>
                  <a:prstClr val="black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sz="1400" dirty="0" err="1">
                <a:solidFill>
                  <a:srgbClr val="0060A8"/>
                </a:solidFill>
              </a:rPr>
              <a:t>Право</a:t>
            </a:r>
            <a:r>
              <a:rPr sz="1400" dirty="0">
                <a:solidFill>
                  <a:srgbClr val="0060A8"/>
                </a:solidFill>
              </a:rPr>
              <a:t> </a:t>
            </a:r>
            <a:r>
              <a:rPr sz="1400" dirty="0" err="1">
                <a:solidFill>
                  <a:srgbClr val="0060A8"/>
                </a:solidFill>
              </a:rPr>
              <a:t>на</a:t>
            </a:r>
            <a:r>
              <a:rPr sz="1400" dirty="0">
                <a:solidFill>
                  <a:srgbClr val="0060A8"/>
                </a:solidFill>
              </a:rPr>
              <a:t> </a:t>
            </a:r>
            <a:r>
              <a:rPr sz="1400" dirty="0" err="1">
                <a:solidFill>
                  <a:srgbClr val="0060A8"/>
                </a:solidFill>
              </a:rPr>
              <a:t>товарный</a:t>
            </a:r>
            <a:r>
              <a:rPr sz="1400" dirty="0">
                <a:solidFill>
                  <a:srgbClr val="0060A8"/>
                </a:solidFill>
              </a:rPr>
              <a:t> </a:t>
            </a:r>
            <a:r>
              <a:rPr sz="1400" dirty="0" err="1">
                <a:solidFill>
                  <a:srgbClr val="0060A8"/>
                </a:solidFill>
              </a:rPr>
              <a:t>знак</a:t>
            </a:r>
            <a:r>
              <a:rPr sz="1400" dirty="0">
                <a:solidFill>
                  <a:srgbClr val="0060A8"/>
                </a:solidFill>
              </a:rPr>
              <a:t> </a:t>
            </a:r>
            <a:r>
              <a:rPr sz="1400" dirty="0" err="1">
                <a:solidFill>
                  <a:srgbClr val="0060A8"/>
                </a:solidFill>
              </a:rPr>
              <a:t>является</a:t>
            </a:r>
            <a:r>
              <a:rPr sz="1400" dirty="0">
                <a:solidFill>
                  <a:srgbClr val="0060A8"/>
                </a:solidFill>
              </a:rPr>
              <a:t> </a:t>
            </a:r>
            <a:r>
              <a:rPr sz="1400" dirty="0" err="1">
                <a:solidFill>
                  <a:srgbClr val="0060A8"/>
                </a:solidFill>
              </a:rPr>
              <a:t>абсолютным</a:t>
            </a:r>
            <a:endParaRPr lang="ru-RU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400" dirty="0">
                <a:solidFill>
                  <a:srgbClr val="0060A8"/>
                </a:solidFill>
              </a:rPr>
              <a:t>Трактуется в пользу правообладателя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</a:t>
            </a:r>
            <a:r>
              <a:rPr lang="ru-RU" sz="1400" dirty="0">
                <a:solidFill>
                  <a:srgbClr val="0060A8"/>
                </a:solidFill>
              </a:rPr>
              <a:t>НО</a:t>
            </a:r>
            <a:r>
              <a:rPr lang="ru-RU" sz="1400" dirty="0">
                <a:solidFill>
                  <a:schemeClr val="tx1"/>
                </a:solidFill>
              </a:rPr>
              <a:t> 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sz="1400" dirty="0" err="1">
                <a:solidFill>
                  <a:schemeClr val="tx1"/>
                </a:solidFill>
              </a:rPr>
              <a:t>Администратор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домена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владеет </a:t>
            </a:r>
            <a:r>
              <a:rPr sz="1400" dirty="0" err="1">
                <a:solidFill>
                  <a:schemeClr val="tx1"/>
                </a:solidFill>
              </a:rPr>
              <a:t>компани</a:t>
            </a:r>
            <a:r>
              <a:rPr lang="ru-RU" sz="1400" dirty="0">
                <a:solidFill>
                  <a:schemeClr val="tx1"/>
                </a:solidFill>
              </a:rPr>
              <a:t>ей</a:t>
            </a:r>
            <a:r>
              <a:rPr sz="1400" dirty="0">
                <a:solidFill>
                  <a:schemeClr val="tx1"/>
                </a:solidFill>
              </a:rPr>
              <a:t> с </a:t>
            </a:r>
            <a:r>
              <a:rPr sz="1400" dirty="0" err="1">
                <a:solidFill>
                  <a:schemeClr val="tx1"/>
                </a:solidFill>
              </a:rPr>
              <a:t>одноименным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фирменным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названием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либо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имеется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связь</a:t>
            </a:r>
            <a:r>
              <a:rPr sz="1400" dirty="0">
                <a:solidFill>
                  <a:schemeClr val="tx1"/>
                </a:solidFill>
              </a:rPr>
              <a:t> с </a:t>
            </a:r>
            <a:r>
              <a:rPr sz="1400" dirty="0" err="1">
                <a:solidFill>
                  <a:schemeClr val="tx1"/>
                </a:solidFill>
              </a:rPr>
              <a:t>другим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средством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индивидуализации</a:t>
            </a:r>
            <a:endParaRPr lang="ru-RU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sz="1400" dirty="0" err="1">
                <a:solidFill>
                  <a:schemeClr val="tx1"/>
                </a:solidFill>
              </a:rPr>
              <a:t>Доменное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имя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зарегистрировано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ранее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прав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на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товарный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знак</a:t>
            </a:r>
            <a:r>
              <a:rPr sz="1400" dirty="0">
                <a:solidFill>
                  <a:schemeClr val="tx1"/>
                </a:solidFill>
              </a:rPr>
              <a:t> и </a:t>
            </a:r>
            <a:r>
              <a:rPr sz="1400" dirty="0" err="1">
                <a:solidFill>
                  <a:schemeClr val="tx1"/>
                </a:solidFill>
              </a:rPr>
              <a:t>использовалось</a:t>
            </a:r>
            <a:r>
              <a:rPr sz="1400" dirty="0">
                <a:solidFill>
                  <a:schemeClr val="tx1"/>
                </a:solidFill>
              </a:rPr>
              <a:t> в </a:t>
            </a:r>
            <a:r>
              <a:rPr sz="1400" dirty="0" err="1">
                <a:solidFill>
                  <a:schemeClr val="tx1"/>
                </a:solidFill>
              </a:rPr>
              <a:t>деятельности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администратора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домена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постоянно</a:t>
            </a:r>
            <a:r>
              <a:rPr sz="1400" dirty="0">
                <a:solidFill>
                  <a:schemeClr val="tx1"/>
                </a:solidFill>
              </a:rPr>
              <a:t> и </a:t>
            </a:r>
            <a:r>
              <a:rPr sz="1400" dirty="0" err="1">
                <a:solidFill>
                  <a:schemeClr val="tx1"/>
                </a:solidFill>
              </a:rPr>
              <a:t>добросовестно</a:t>
            </a: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6842" y="2164958"/>
            <a:ext cx="2990306" cy="338554"/>
          </a:xfrm>
          <a:prstGeom prst="rect">
            <a:avLst/>
          </a:prstGeom>
          <a:ln>
            <a:solidFill>
              <a:srgbClr val="0060A8"/>
            </a:solidFill>
          </a:ln>
        </p:spPr>
        <p:txBody>
          <a:bodyPr wrap="none">
            <a:spAutoFit/>
          </a:bodyPr>
          <a:lstStyle/>
          <a:p>
            <a:r>
              <a:rPr lang="ru-RU" b="1" dirty="0"/>
              <a:t>Администраторы доменов 20%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7013" y="2919139"/>
            <a:ext cx="1893211" cy="338554"/>
          </a:xfrm>
          <a:prstGeom prst="rect">
            <a:avLst/>
          </a:prstGeom>
          <a:ln>
            <a:solidFill>
              <a:srgbClr val="0060A8"/>
            </a:solidFill>
          </a:ln>
        </p:spPr>
        <p:txBody>
          <a:bodyPr wrap="none">
            <a:spAutoFit/>
          </a:bodyPr>
          <a:lstStyle/>
          <a:p>
            <a:r>
              <a:rPr lang="ru-RU" b="1" dirty="0"/>
              <a:t>Владельцы ТЗ  80%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2640225" y="2334851"/>
            <a:ext cx="2916664" cy="7535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авнобедренный треугольник 9"/>
          <p:cNvSpPr/>
          <p:nvPr/>
        </p:nvSpPr>
        <p:spPr>
          <a:xfrm>
            <a:off x="3940570" y="2740706"/>
            <a:ext cx="421169" cy="695419"/>
          </a:xfrm>
          <a:prstGeom prst="triangle">
            <a:avLst/>
          </a:prstGeom>
          <a:solidFill>
            <a:schemeClr val="bg1"/>
          </a:solidFill>
          <a:ln>
            <a:solidFill>
              <a:srgbClr val="006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1" y="2830090"/>
            <a:ext cx="606035" cy="6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0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2422" y="1137955"/>
            <a:ext cx="5746534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Компетентные организации</a:t>
            </a:r>
          </a:p>
        </p:txBody>
      </p:sp>
      <p:sp>
        <p:nvSpPr>
          <p:cNvPr id="14" name="Прямоугольник 10"/>
          <p:cNvSpPr txBox="1"/>
          <p:nvPr/>
        </p:nvSpPr>
        <p:spPr>
          <a:xfrm>
            <a:off x="1145777" y="1731868"/>
            <a:ext cx="684053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>
                <a:latin typeface="+mn-lt"/>
                <a:cs typeface="Arial" panose="020B0604020202020204" pitchFamily="34" charset="0"/>
              </a:rPr>
              <a:t>С 2012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года</a:t>
            </a:r>
            <a:r>
              <a:rPr sz="1400" dirty="0">
                <a:latin typeface="+mn-lt"/>
                <a:cs typeface="Arial" panose="020B0604020202020204" pitchFamily="34" charset="0"/>
              </a:rPr>
              <a:t>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Координационный</a:t>
            </a:r>
            <a:r>
              <a:rPr sz="1400" dirty="0">
                <a:latin typeface="+mn-lt"/>
                <a:cs typeface="Arial" panose="020B0604020202020204" pitchFamily="34" charset="0"/>
              </a:rPr>
              <a:t>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центр</a:t>
            </a:r>
            <a:r>
              <a:rPr sz="1400" dirty="0">
                <a:latin typeface="+mn-lt"/>
                <a:cs typeface="Arial" panose="020B0604020202020204" pitchFamily="34" charset="0"/>
              </a:rPr>
              <a:t>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внедрил</a:t>
            </a:r>
            <a:r>
              <a:rPr sz="1400" dirty="0">
                <a:latin typeface="+mn-lt"/>
                <a:cs typeface="Arial" panose="020B0604020202020204" pitchFamily="34" charset="0"/>
              </a:rPr>
              <a:t>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практику</a:t>
            </a:r>
            <a:r>
              <a:rPr sz="1400" dirty="0">
                <a:latin typeface="+mn-lt"/>
                <a:cs typeface="Arial" panose="020B0604020202020204" pitchFamily="34" charset="0"/>
              </a:rPr>
              <a:t>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взаимодействия</a:t>
            </a:r>
            <a:r>
              <a:rPr sz="1400" dirty="0">
                <a:latin typeface="+mn-lt"/>
                <a:cs typeface="Arial" panose="020B0604020202020204" pitchFamily="34" charset="0"/>
              </a:rPr>
              <a:t> с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организациями</a:t>
            </a:r>
            <a:r>
              <a:rPr sz="1400" dirty="0">
                <a:latin typeface="+mn-lt"/>
                <a:cs typeface="Arial" panose="020B0604020202020204" pitchFamily="34" charset="0"/>
              </a:rPr>
              <a:t>,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компетентными</a:t>
            </a:r>
            <a:r>
              <a:rPr sz="1400" dirty="0">
                <a:latin typeface="+mn-lt"/>
                <a:cs typeface="Arial" panose="020B0604020202020204" pitchFamily="34" charset="0"/>
              </a:rPr>
              <a:t> в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определении</a:t>
            </a:r>
            <a:r>
              <a:rPr sz="1400" dirty="0">
                <a:latin typeface="+mn-lt"/>
                <a:cs typeface="Arial" panose="020B0604020202020204" pitchFamily="34" charset="0"/>
              </a:rPr>
              <a:t>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нарушений</a:t>
            </a:r>
            <a:r>
              <a:rPr sz="1400" dirty="0">
                <a:latin typeface="+mn-lt"/>
                <a:cs typeface="Arial" panose="020B0604020202020204" pitchFamily="34" charset="0"/>
              </a:rPr>
              <a:t> в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сети</a:t>
            </a:r>
            <a:r>
              <a:rPr sz="1400" dirty="0">
                <a:latin typeface="+mn-lt"/>
                <a:cs typeface="Arial" panose="020B0604020202020204" pitchFamily="34" charset="0"/>
              </a:rPr>
              <a:t> </a:t>
            </a:r>
            <a:r>
              <a:rPr sz="1400" dirty="0" err="1">
                <a:latin typeface="+mn-lt"/>
                <a:cs typeface="Arial" panose="020B0604020202020204" pitchFamily="34" charset="0"/>
              </a:rPr>
              <a:t>Интернет</a:t>
            </a:r>
            <a:endParaRPr sz="1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15" y="2322718"/>
            <a:ext cx="4187659" cy="27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4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44" y="0"/>
            <a:ext cx="3930555" cy="120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1" descr="pattern_p 300-04-01-01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2422" y="1137955"/>
            <a:ext cx="5746534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Компетентные организации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96284" y="1780743"/>
            <a:ext cx="71446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В соответствии с п.5.7 Правил регистрации доменных имен в доменах .RU и .РФ,   Регистратор вправе прекратить делегирование домена при поступлении регистратору мотивированного обращения организации, указанной Координатором как компетентной в определении нарушений в сети Интернет, если обращение содержит сведения о том, что адресуемая с использованием домена информационная система применяется: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1) Для получения от третьих лиц (пользователей системы) конфиденциальных сведений за счет введения этих лиц в заблуждение относительно ее принадлежности (подлинности) вследствие сходства доменных имен, оформления или содержания информации (</a:t>
            </a:r>
            <a:r>
              <a:rPr lang="ru-RU" sz="1200" dirty="0" err="1"/>
              <a:t>фишинг</a:t>
            </a:r>
            <a:r>
              <a:rPr lang="ru-RU" sz="1200" dirty="0"/>
              <a:t>)</a:t>
            </a:r>
          </a:p>
          <a:p>
            <a:pPr algn="just"/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2) Для несанкционированного доступа в информационные системы третьих лиц (пользователей, посетителей) или для заражения этих систем вредоносными программами, или для управления такими программами (управления </a:t>
            </a:r>
            <a:r>
              <a:rPr lang="ru-RU" sz="1200" dirty="0" err="1"/>
              <a:t>ботнетом</a:t>
            </a:r>
            <a:r>
              <a:rPr lang="ru-RU" sz="1200" dirty="0"/>
              <a:t>)</a:t>
            </a:r>
          </a:p>
          <a:p>
            <a:pPr algn="just"/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>3) Для распространения материалов с порнографическими изображениями несовершеннолетних</a:t>
            </a:r>
          </a:p>
          <a:p>
            <a:pPr algn="just"/>
            <a:r>
              <a:rPr lang="ru-RU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4140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25_Let master 1344х768...(1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0688" cy="51435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E9DED-A559-4972-8A54-3687AB840D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36" y="198966"/>
            <a:ext cx="4791636" cy="480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301" y="2762038"/>
            <a:ext cx="2954741" cy="318500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https://cctld.ru/help/safety/</a:t>
            </a:r>
          </a:p>
        </p:txBody>
      </p:sp>
    </p:spTree>
    <p:extLst>
      <p:ext uri="{BB962C8B-B14F-4D97-AF65-F5344CB8AC3E}">
        <p14:creationId xmlns:p14="http://schemas.microsoft.com/office/powerpoint/2010/main" val="29516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2422" y="1137955"/>
            <a:ext cx="5746534" cy="810943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Взаимодействие с регистраторами</a:t>
            </a: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098" y="4183106"/>
            <a:ext cx="6715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i="1" dirty="0">
                <a:solidFill>
                  <a:srgbClr val="005A9E"/>
                </a:solidFill>
                <a:cs typeface="Arial" panose="020B0604020202020204" pitchFamily="34" charset="0"/>
              </a:rPr>
              <a:t>Распределение доменов по видам вредоносной активности (2019 г.)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63015764"/>
              </p:ext>
            </p:extLst>
          </p:nvPr>
        </p:nvGraphicFramePr>
        <p:xfrm>
          <a:off x="2122227" y="147068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528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2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69" y="2050000"/>
            <a:ext cx="3171825" cy="69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7370" y="1109751"/>
            <a:ext cx="8048625" cy="830997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Проект Координационного центра национального                домена сети Интернет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66772" y="2843667"/>
            <a:ext cx="74009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a typeface="Times New Roman"/>
                <a:cs typeface="Arial" panose="020B0604020202020204" pitchFamily="34" charset="0"/>
              </a:rPr>
              <a:t>Проект «</a:t>
            </a:r>
            <a:r>
              <a:rPr lang="ru-RU" sz="1400" dirty="0" err="1">
                <a:ea typeface="Times New Roman"/>
                <a:cs typeface="Arial" panose="020B0604020202020204" pitchFamily="34" charset="0"/>
              </a:rPr>
              <a:t>Нетоскоп</a:t>
            </a:r>
            <a:r>
              <a:rPr lang="ru-RU" sz="1400" dirty="0">
                <a:ea typeface="Times New Roman"/>
                <a:cs typeface="Arial" panose="020B0604020202020204" pitchFamily="34" charset="0"/>
              </a:rPr>
              <a:t>» располагает мощной платформой для сбора информации о вредоносных </a:t>
            </a:r>
            <a:r>
              <a:rPr lang="ru-RU" sz="1400" dirty="0" err="1">
                <a:ea typeface="Times New Roman"/>
                <a:cs typeface="Arial" panose="020B0604020202020204" pitchFamily="34" charset="0"/>
              </a:rPr>
              <a:t>интернет-ресурсах</a:t>
            </a:r>
            <a:r>
              <a:rPr lang="ru-RU" sz="1400" dirty="0">
                <a:ea typeface="Times New Roman"/>
                <a:cs typeface="Arial" panose="020B0604020202020204" pitchFamily="34" charset="0"/>
              </a:rPr>
              <a:t> и оперативного обмена аналитическими данными. На одноименном портале публикуются материалы о вредоносной и </a:t>
            </a:r>
            <a:r>
              <a:rPr lang="ru-RU" sz="1400" dirty="0" err="1">
                <a:ea typeface="Times New Roman"/>
                <a:cs typeface="Arial" panose="020B0604020202020204" pitchFamily="34" charset="0"/>
              </a:rPr>
              <a:t>фишинговой</a:t>
            </a:r>
            <a:r>
              <a:rPr lang="ru-RU" sz="1400" dirty="0">
                <a:ea typeface="Times New Roman"/>
                <a:cs typeface="Arial" panose="020B0604020202020204" pitchFamily="34" charset="0"/>
              </a:rPr>
              <a:t> активности в российском сегменте Сети и глобальном пространстве доменных имен. Здесь также можно проверить домен на причастность к противоправной деятельности и составлять индивидуальные отчеты по </a:t>
            </a:r>
            <a:r>
              <a:rPr lang="ru-RU" sz="1400" dirty="0" err="1">
                <a:ea typeface="Times New Roman"/>
                <a:cs typeface="Arial" panose="020B0604020202020204" pitchFamily="34" charset="0"/>
              </a:rPr>
              <a:t>зловредам</a:t>
            </a:r>
            <a:r>
              <a:rPr lang="ru-RU" sz="1400" dirty="0">
                <a:ea typeface="Times New Roman"/>
                <a:cs typeface="Arial" panose="020B0604020202020204" pitchFamily="34" charset="0"/>
              </a:rPr>
              <a:t>, зафиксированным участниками проекта.</a:t>
            </a:r>
            <a:endParaRPr lang="ru-RU" sz="1400" dirty="0"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43472" y="4333037"/>
            <a:ext cx="2156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https://netoscope.ru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8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24999" y="2836252"/>
            <a:ext cx="5213894" cy="380056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Дополнительный текстовой блок</a:t>
            </a:r>
          </a:p>
        </p:txBody>
      </p:sp>
      <p:pic>
        <p:nvPicPr>
          <p:cNvPr id="14" name="Изображение 13" descr="pattern_p 300-03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35408" r="2074" b="1"/>
          <a:stretch/>
        </p:blipFill>
        <p:spPr>
          <a:xfrm>
            <a:off x="-78380" y="1"/>
            <a:ext cx="9304961" cy="52916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89840" y="1432270"/>
            <a:ext cx="6491090" cy="1118719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endParaRPr lang="ru-RU" sz="3400" b="1" dirty="0">
              <a:solidFill>
                <a:schemeClr val="bg1"/>
              </a:solidFill>
              <a:latin typeface="FreeSetDemiBold"/>
              <a:cs typeface="FreeSetDemiBold"/>
            </a:endParaRPr>
          </a:p>
          <a:p>
            <a:r>
              <a:rPr lang="ru-RU" sz="3400" b="1" dirty="0">
                <a:solidFill>
                  <a:schemeClr val="bg1"/>
                </a:solidFill>
                <a:latin typeface="FreeSetDemiBold"/>
                <a:cs typeface="FreeSetDemiBold"/>
              </a:rPr>
              <a:t>Спасибо за внимание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6729" y="4026809"/>
            <a:ext cx="3719079" cy="762468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300" dirty="0">
                <a:solidFill>
                  <a:srgbClr val="FFFFFF"/>
                </a:solidFill>
                <a:latin typeface="FreeSetLight Regular"/>
                <a:cs typeface="FreeSetLight Regular"/>
              </a:rPr>
              <a:t>Евгений Панков</a:t>
            </a:r>
          </a:p>
          <a:p>
            <a:pPr>
              <a:lnSpc>
                <a:spcPct val="115000"/>
              </a:lnSpc>
            </a:pPr>
            <a:r>
              <a:rPr lang="en-US" sz="1300" dirty="0">
                <a:solidFill>
                  <a:srgbClr val="FFFFFF"/>
                </a:solidFill>
                <a:latin typeface="FreeSetLight Regular"/>
                <a:cs typeface="FreeSetLight Regular"/>
              </a:rPr>
              <a:t>evp@cctld.ru</a:t>
            </a:r>
          </a:p>
          <a:p>
            <a:pPr>
              <a:lnSpc>
                <a:spcPct val="115000"/>
              </a:lnSpc>
            </a:pPr>
            <a:endParaRPr lang="ru-RU" sz="1300" dirty="0">
              <a:solidFill>
                <a:srgbClr val="FFFFFF"/>
              </a:solidFill>
              <a:latin typeface="FreeSetLight Regular"/>
              <a:cs typeface="FreeSetLight Regular"/>
            </a:endParaRPr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618956" y="340362"/>
            <a:ext cx="2057400" cy="273844"/>
          </a:xfrm>
        </p:spPr>
        <p:txBody>
          <a:bodyPr/>
          <a:lstStyle/>
          <a:p>
            <a:r>
              <a:rPr lang="ru-RU" sz="900" dirty="0">
                <a:solidFill>
                  <a:srgbClr val="095F69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21</a:t>
            </a:r>
          </a:p>
        </p:txBody>
      </p:sp>
      <p:pic>
        <p:nvPicPr>
          <p:cNvPr id="12" name="Изображение 11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406183" y="149680"/>
            <a:ext cx="4775204" cy="1566982"/>
          </a:xfrm>
          <a:prstGeom prst="rect">
            <a:avLst/>
          </a:prstGeom>
        </p:spPr>
      </p:pic>
      <p:pic>
        <p:nvPicPr>
          <p:cNvPr id="3" name="Изображение 2" descr="pattern_new color_logo-0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r="21056" b="28624"/>
          <a:stretch/>
        </p:blipFill>
        <p:spPr>
          <a:xfrm>
            <a:off x="6913439" y="3706284"/>
            <a:ext cx="1708786" cy="10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2422" y="1137955"/>
            <a:ext cx="7803934" cy="810943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Национальные домены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.RU/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.РФ</a:t>
            </a: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8770" y="3091865"/>
            <a:ext cx="3767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.RU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 – самый популярный в России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1346" y="2538098"/>
            <a:ext cx="31074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r>
              <a:rPr lang="ru-RU" b="1" dirty="0">
                <a:solidFill>
                  <a:srgbClr val="005A9E"/>
                </a:solidFill>
                <a:latin typeface="FreeSetDemiBold"/>
              </a:rPr>
              <a:t>2 089 348 - администраторов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71" y="1717341"/>
            <a:ext cx="3989729" cy="342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272" y="1712145"/>
            <a:ext cx="2044922" cy="19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31333" y="1992273"/>
            <a:ext cx="37345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Делегирован 7 апреля 1994 года</a:t>
            </a:r>
          </a:p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FreeSetDemiBold"/>
            </a:endParaRPr>
          </a:p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r>
              <a:rPr lang="ru-RU" b="1" dirty="0">
                <a:solidFill>
                  <a:srgbClr val="005A9E"/>
                </a:solidFill>
                <a:latin typeface="FreeSetDemiBold"/>
              </a:rPr>
              <a:t>95,7 % - делегировано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51346" y="1672751"/>
            <a:ext cx="24673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5A9E"/>
                </a:solidFill>
                <a:latin typeface="FreeSetDemiBold"/>
              </a:rPr>
              <a:t>4 957 640</a:t>
            </a:r>
          </a:p>
        </p:txBody>
      </p:sp>
    </p:spTree>
    <p:extLst>
      <p:ext uri="{BB962C8B-B14F-4D97-AF65-F5344CB8AC3E}">
        <p14:creationId xmlns:p14="http://schemas.microsoft.com/office/powerpoint/2010/main" val="39363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2422" y="1137955"/>
            <a:ext cx="7803934" cy="810943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Национальные домены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.RU/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.РФ</a:t>
            </a: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2423" y="1948898"/>
            <a:ext cx="4020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Делегирован 12 мая 2010 года</a:t>
            </a:r>
          </a:p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.РФ – первый и самый популярный среди кириллических доменов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1346" y="2538098"/>
            <a:ext cx="29359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r>
              <a:rPr lang="ru-RU" b="1" dirty="0">
                <a:solidFill>
                  <a:srgbClr val="005A9E"/>
                </a:solidFill>
                <a:latin typeface="FreeSetDemiBold"/>
              </a:rPr>
              <a:t>365 669 - администраторов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51347" y="3161345"/>
            <a:ext cx="2482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endParaRPr lang="ru-RU" b="1" dirty="0">
              <a:solidFill>
                <a:srgbClr val="005A9E"/>
              </a:solidFill>
              <a:latin typeface="FreeSetDemiBold"/>
            </a:endParaRPr>
          </a:p>
          <a:p>
            <a:r>
              <a:rPr lang="ru-RU" b="1" dirty="0">
                <a:solidFill>
                  <a:srgbClr val="005A9E"/>
                </a:solidFill>
                <a:latin typeface="FreeSetDemiBold"/>
              </a:rPr>
              <a:t>89,9 % - делегировано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78" y="1726442"/>
            <a:ext cx="3985821" cy="341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78" y="1726443"/>
            <a:ext cx="2041016" cy="192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5038" y="1594955"/>
            <a:ext cx="2039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5A9E"/>
                </a:solidFill>
                <a:latin typeface="FreeSetDemiBold"/>
              </a:rPr>
              <a:t>764 876</a:t>
            </a:r>
          </a:p>
        </p:txBody>
      </p:sp>
    </p:spTree>
    <p:extLst>
      <p:ext uri="{BB962C8B-B14F-4D97-AF65-F5344CB8AC3E}">
        <p14:creationId xmlns:p14="http://schemas.microsoft.com/office/powerpoint/2010/main" val="272999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2422" y="1137955"/>
            <a:ext cx="7803934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Система регистрации доменов в России</a:t>
            </a: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1114" y="1767385"/>
            <a:ext cx="5314771" cy="33472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98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72422" y="1137955"/>
            <a:ext cx="6030028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Сайт начинается с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домена -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FreeSetDemiBold"/>
              <a:cs typeface="FreeSetDemiBold"/>
            </a:endParaRP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5364088" y="2460430"/>
            <a:ext cx="369651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700056" y="1626473"/>
            <a:ext cx="3556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с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хорошего домена</a:t>
            </a:r>
            <a:endParaRPr kumimoji="0" lang="ru-RU" altLang="ru-RU" sz="2400" dirty="0"/>
          </a:p>
        </p:txBody>
      </p:sp>
      <p:sp>
        <p:nvSpPr>
          <p:cNvPr id="19" name="Овал 18"/>
          <p:cNvSpPr/>
          <p:nvPr/>
        </p:nvSpPr>
        <p:spPr>
          <a:xfrm>
            <a:off x="261656" y="2306811"/>
            <a:ext cx="331816" cy="307238"/>
          </a:xfrm>
          <a:prstGeom prst="ellipse">
            <a:avLst/>
          </a:prstGeom>
          <a:solidFill>
            <a:srgbClr val="005A9E"/>
          </a:solidFill>
          <a:ln w="25400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8808" y="2283447"/>
            <a:ext cx="1975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202588" y="2271558"/>
            <a:ext cx="331816" cy="307238"/>
          </a:xfrm>
          <a:prstGeom prst="ellipse">
            <a:avLst/>
          </a:prstGeom>
          <a:solidFill>
            <a:srgbClr val="005A9E"/>
          </a:solidFill>
          <a:ln w="25400" cap="flat">
            <a:solidFill>
              <a:srgbClr val="005A9E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2879" y="2246456"/>
            <a:ext cx="19751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dirty="0">
                <a:solidFill>
                  <a:schemeClr val="bg1"/>
                </a:solidFill>
                <a:sym typeface="Calibri"/>
              </a:rPr>
              <a:t>2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 bwMode="auto">
          <a:xfrm>
            <a:off x="664177" y="2306811"/>
            <a:ext cx="3526355" cy="2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Выбрать свободное доменное имя</a:t>
            </a:r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 bwMode="auto">
          <a:xfrm>
            <a:off x="4714172" y="2172763"/>
            <a:ext cx="3762408" cy="29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ru-RU" sz="1400" dirty="0">
                <a:solidFill>
                  <a:schemeClr val="tx1"/>
                </a:solidFill>
              </a:rPr>
              <a:t>Зарегистрировать доменное имя у одного из 49 аккредитованных регистраторов/партнера</a:t>
            </a:r>
          </a:p>
        </p:txBody>
      </p:sp>
      <p:sp>
        <p:nvSpPr>
          <p:cNvPr id="2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99" y="1414858"/>
            <a:ext cx="606035" cy="60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7" y="2969314"/>
            <a:ext cx="3549732" cy="136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792" y="2924436"/>
            <a:ext cx="3320709" cy="134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71616" y="4489325"/>
            <a:ext cx="2669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https://cctld.ru/domains/reg/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0791" y="4489325"/>
            <a:ext cx="2753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9"/>
              </a:rPr>
              <a:t>https://cctld.ru/service/whois/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7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7"/>
          <p:cNvSpPr txBox="1">
            <a:spLocks/>
          </p:cNvSpPr>
          <p:nvPr/>
        </p:nvSpPr>
        <p:spPr>
          <a:xfrm>
            <a:off x="6618956" y="340362"/>
            <a:ext cx="20574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defPPr>
              <a:defRPr lang="ru-RU"/>
            </a:defPPr>
            <a:lvl1pPr marL="0" algn="r" defTabSz="1042873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5">
                    <a:lumMod val="7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4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422" y="1137955"/>
            <a:ext cx="5746534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Если желаемый домен занят</a:t>
            </a: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85" y="0"/>
            <a:ext cx="2939715" cy="514350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543755" y="2004704"/>
            <a:ext cx="5181482" cy="2334437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>
            <a:defPPr>
              <a:defRPr lang="ru-RU"/>
            </a:defPPr>
            <a:lvl1pPr marL="177800" indent="-177800">
              <a:lnSpc>
                <a:spcPct val="115000"/>
              </a:lnSpc>
              <a:buFont typeface="Courier New" panose="02070309020205020404" pitchFamily="49" charset="0"/>
              <a:buChar char="o"/>
              <a:defRPr sz="1200">
                <a:solidFill>
                  <a:srgbClr val="4A4A49"/>
                </a:solidFill>
                <a:latin typeface="FreeSetLight Regular"/>
                <a:cs typeface="FreeSetLight Regular"/>
              </a:defRPr>
            </a:lvl1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Попробовать связаться с администратором домена через форму обратной связи </a:t>
            </a:r>
            <a:r>
              <a:rPr lang="ru-RU" sz="1400" dirty="0" err="1">
                <a:latin typeface="+mn-lt"/>
              </a:rPr>
              <a:t>Whois</a:t>
            </a:r>
            <a:r>
              <a:rPr lang="ru-RU" sz="1400" dirty="0">
                <a:latin typeface="+mn-lt"/>
              </a:rPr>
              <a:t> сервиса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Попробовать зарегистрировать в альтернативном домене .РФ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В случае успешной регистрации, рекомендуется также регистрировать и </a:t>
            </a:r>
            <a:r>
              <a:rPr lang="ru-RU" sz="1400" dirty="0" err="1">
                <a:latin typeface="+mn-lt"/>
              </a:rPr>
              <a:t>тайпо</a:t>
            </a:r>
            <a:r>
              <a:rPr lang="ru-RU" sz="1400" dirty="0">
                <a:latin typeface="+mn-lt"/>
              </a:rPr>
              <a:t>-домены (схожие по написанию, через дефис, с ошибками)                  в дальнейшем сыграет роль гарантии вашего успешного бизнеса   </a:t>
            </a:r>
          </a:p>
        </p:txBody>
      </p:sp>
      <p:sp>
        <p:nvSpPr>
          <p:cNvPr id="2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2455964" y="3715505"/>
            <a:ext cx="498776" cy="221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7"/>
          <p:cNvSpPr txBox="1">
            <a:spLocks/>
          </p:cNvSpPr>
          <p:nvPr/>
        </p:nvSpPr>
        <p:spPr>
          <a:xfrm>
            <a:off x="6618956" y="340362"/>
            <a:ext cx="2057400" cy="273844"/>
          </a:xfrm>
          <a:prstGeom prst="rect">
            <a:avLst/>
          </a:prstGeom>
        </p:spPr>
        <p:txBody>
          <a:bodyPr vert="horz" lIns="71579" tIns="35790" rIns="71579" bIns="35790" rtlCol="0" anchor="ctr"/>
          <a:lstStyle>
            <a:defPPr>
              <a:defRPr lang="ru-RU"/>
            </a:defPPr>
            <a:lvl1pPr marL="0" algn="r" defTabSz="1042873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7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1042873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accent5">
                    <a:lumMod val="75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4</a:t>
            </a:r>
            <a:endParaRPr lang="ru-RU" sz="900" dirty="0">
              <a:solidFill>
                <a:schemeClr val="accent5">
                  <a:lumMod val="75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422" y="1137955"/>
            <a:ext cx="5746534" cy="441611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Правильная регистрация домена</a:t>
            </a:r>
          </a:p>
        </p:txBody>
      </p:sp>
      <p:pic>
        <p:nvPicPr>
          <p:cNvPr id="8" name="Изображение 7" descr="pattern_p 300-04-01-01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9" name="Изображение 8" descr="pattern_new color_logo-0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85" y="0"/>
            <a:ext cx="2939715" cy="514350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427747" y="1915992"/>
            <a:ext cx="5338431" cy="2426770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>
            <a:defPPr>
              <a:defRPr lang="ru-RU"/>
            </a:defPPr>
            <a:lvl1pPr marL="177800" indent="-177800">
              <a:lnSpc>
                <a:spcPct val="115000"/>
              </a:lnSpc>
              <a:buFont typeface="Courier New" panose="02070309020205020404" pitchFamily="49" charset="0"/>
              <a:buChar char="o"/>
              <a:defRPr sz="1200">
                <a:solidFill>
                  <a:srgbClr val="4A4A49"/>
                </a:solidFill>
                <a:latin typeface="FreeSetLight Regular"/>
                <a:cs typeface="FreeSetLight Regular"/>
              </a:defRPr>
            </a:lvl1pPr>
          </a:lstStyle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Регистрируйте на компанию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Если пользуетесь услугами </a:t>
            </a:r>
            <a:r>
              <a:rPr lang="en" sz="1400" dirty="0">
                <a:latin typeface="+mn-lt"/>
              </a:rPr>
              <a:t>Web-</a:t>
            </a:r>
            <a:r>
              <a:rPr lang="ru-RU" sz="1400" dirty="0">
                <a:latin typeface="+mn-lt"/>
              </a:rPr>
              <a:t>студии (разработчик сайта) – должен быть пункт в договоре о принадлежности домена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Не допускайте утечки информации о наименовании планируемого домена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Вовремя продлевайте домен (в противном случае домен станет доступен для регистрации первому обратившемуся)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latin typeface="+mn-lt"/>
              </a:rPr>
              <a:t>Не регистрируйте домены, совпадающие с чужими товарными знаками</a:t>
            </a:r>
          </a:p>
        </p:txBody>
      </p:sp>
    </p:spTree>
    <p:extLst>
      <p:ext uri="{BB962C8B-B14F-4D97-AF65-F5344CB8AC3E}">
        <p14:creationId xmlns:p14="http://schemas.microsoft.com/office/powerpoint/2010/main" val="1553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24" y="216"/>
            <a:ext cx="2924776" cy="5143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2421" y="1137955"/>
            <a:ext cx="5228127" cy="810943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FreeSetDemiBold"/>
                <a:cs typeface="FreeSetDemiBold"/>
              </a:rPr>
              <a:t>Сайт – важный элемент развития бизнеса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546" y="2191562"/>
            <a:ext cx="5704763" cy="2457547"/>
          </a:xfrm>
          <a:prstGeom prst="rect">
            <a:avLst/>
          </a:prstGeom>
          <a:noFill/>
        </p:spPr>
        <p:txBody>
          <a:bodyPr wrap="square" lIns="71579" tIns="35790" rIns="71579" bIns="35790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A4A49"/>
                </a:solidFill>
                <a:cs typeface="FreeSetLight Regular"/>
              </a:rPr>
              <a:t>Сайт – это виртуальный офис, работающий круглосуточно и без выходных.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A4A49"/>
                </a:solidFill>
                <a:cs typeface="FreeSetLight Regular"/>
              </a:rPr>
              <a:t>Большая часть информации черпается из интернета по запросам в поисковых системах.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4A4A49"/>
                </a:solidFill>
                <a:cs typeface="FreeSetLight Regular"/>
              </a:rPr>
              <a:t>Возможности сайта позволяют в полном объеме донести информацию до потребителя любым возможным способом (контентом): видео, аудио, текст.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400" dirty="0">
                <a:cs typeface="FreeSetLight Regular"/>
              </a:rPr>
              <a:t>Сайт – это и рекламная площадка, на которой вы можете предоставить подробную информацию о товаре и ваших преимуществах.</a:t>
            </a:r>
          </a:p>
        </p:txBody>
      </p:sp>
      <p:pic>
        <p:nvPicPr>
          <p:cNvPr id="11" name="Изображение 10" descr="pattern_p 300-04-01-01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1" y="-297009"/>
            <a:ext cx="4163645" cy="1406760"/>
          </a:xfrm>
          <a:prstGeom prst="rect">
            <a:avLst/>
          </a:prstGeom>
        </p:spPr>
      </p:pic>
      <p:pic>
        <p:nvPicPr>
          <p:cNvPr id="13" name="Изображение 12" descr="pattern_new color_logo-01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22947" r="12071" b="26323"/>
          <a:stretch/>
        </p:blipFill>
        <p:spPr>
          <a:xfrm>
            <a:off x="543754" y="80552"/>
            <a:ext cx="1973626" cy="6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199278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7601</TotalTime>
  <Words>873</Words>
  <Application>Microsoft Office PowerPoint</Application>
  <PresentationFormat>Экран (16:9)</PresentationFormat>
  <Paragraphs>168</Paragraphs>
  <Slides>23</Slides>
  <Notes>22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НАЦИОНАЛЬНЫЕ ДОМЕНЫ .RU и .РФ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 презентации</dc:title>
  <dc:creator>Алина Матюшина</dc:creator>
  <cp:lastModifiedBy>Евгений</cp:lastModifiedBy>
  <cp:revision>275</cp:revision>
  <dcterms:created xsi:type="dcterms:W3CDTF">2018-12-10T08:58:21Z</dcterms:created>
  <dcterms:modified xsi:type="dcterms:W3CDTF">2019-10-08T07:53:50Z</dcterms:modified>
</cp:coreProperties>
</file>