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1" r:id="rId2"/>
    <p:sldId id="379" r:id="rId3"/>
    <p:sldId id="382" r:id="rId4"/>
    <p:sldId id="400" r:id="rId5"/>
    <p:sldId id="422" r:id="rId6"/>
    <p:sldId id="359" r:id="rId7"/>
    <p:sldId id="421" r:id="rId8"/>
    <p:sldId id="427" r:id="rId9"/>
    <p:sldId id="399" r:id="rId10"/>
    <p:sldId id="431" r:id="rId11"/>
    <p:sldId id="404" r:id="rId12"/>
    <p:sldId id="428" r:id="rId13"/>
    <p:sldId id="420" r:id="rId14"/>
    <p:sldId id="429" r:id="rId15"/>
    <p:sldId id="423" r:id="rId16"/>
    <p:sldId id="430" r:id="rId17"/>
    <p:sldId id="424" r:id="rId18"/>
    <p:sldId id="425" r:id="rId19"/>
    <p:sldId id="432" r:id="rId20"/>
    <p:sldId id="407" r:id="rId21"/>
    <p:sldId id="426" r:id="rId22"/>
    <p:sldId id="408" r:id="rId23"/>
    <p:sldId id="414" r:id="rId24"/>
    <p:sldId id="411" r:id="rId25"/>
    <p:sldId id="410" r:id="rId26"/>
    <p:sldId id="419" r:id="rId27"/>
    <p:sldId id="413" r:id="rId28"/>
    <p:sldId id="415" r:id="rId29"/>
    <p:sldId id="416" r:id="rId30"/>
    <p:sldId id="365" r:id="rId31"/>
    <p:sldId id="372" r:id="rId32"/>
    <p:sldId id="356" r:id="rId33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1196" autoAdjust="0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25FD40-3FDD-421C-9285-127C14684117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49D6D3-1967-4CFE-8280-A685C6963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8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D6D3-1967-4CFE-8280-A685C696320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E479C-6772-4935-A21A-D5B1604049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30425"/>
            <a:ext cx="4860472" cy="122656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4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857628"/>
            <a:ext cx="4856584" cy="148972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000" y="2268000"/>
            <a:ext cx="1439862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885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85918" y="4714884"/>
            <a:ext cx="5500726" cy="500066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18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604867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 rot="5400000">
            <a:off x="5536413" y="3107529"/>
            <a:ext cx="4714908" cy="1500198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28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604867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32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aut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57256" y="188640"/>
            <a:ext cx="1219200" cy="12192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604867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32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785937"/>
            <a:ext cx="5976664" cy="1227600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l">
              <a:defRPr lang="ru-RU" sz="3600" b="0" i="0" smtClean="0">
                <a:solidFill>
                  <a:srgbClr val="C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→ 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214697"/>
            <a:ext cx="6000792" cy="1500187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604867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604867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604867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428736"/>
            <a:ext cx="4900618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35100"/>
            <a:ext cx="307183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571480"/>
            <a:ext cx="317576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FA3E1-2722-4035-B5A4-95B6F568DA22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5CA6-D3E4-4C59-B6B4-FEFE67C7058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10535" y="658590"/>
            <a:ext cx="1104869" cy="412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67544" y="637298"/>
            <a:ext cx="6048672" cy="720000"/>
          </a:xfrm>
          <a:prstGeom prst="roundRect">
            <a:avLst/>
          </a:prstGeom>
          <a:noFill/>
        </p:spPr>
        <p:txBody>
          <a:bodyPr>
            <a:normAutofit/>
          </a:bodyPr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30425"/>
            <a:ext cx="5104018" cy="1226567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Анатомия интернет-магазина</a:t>
            </a:r>
            <a:br>
              <a:rPr lang="ru-RU" sz="2800" dirty="0" smtClean="0"/>
            </a:br>
            <a:r>
              <a:rPr lang="ru-RU" sz="2400" dirty="0" smtClean="0"/>
              <a:t>Краткий курс для бизнесмена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Григорий </a:t>
            </a:r>
            <a:r>
              <a:rPr lang="ru-RU" dirty="0" smtClean="0"/>
              <a:t>Коган,</a:t>
            </a:r>
          </a:p>
          <a:p>
            <a:r>
              <a:rPr lang="ru-RU" dirty="0" smtClean="0"/>
              <a:t>компания «Пиком»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8" y="1600200"/>
            <a:ext cx="5856143" cy="4525962"/>
          </a:xfrm>
        </p:spPr>
      </p:pic>
    </p:spTree>
    <p:extLst>
      <p:ext uri="{BB962C8B-B14F-4D97-AF65-F5344CB8AC3E}">
        <p14:creationId xmlns:p14="http://schemas.microsoft.com/office/powerpoint/2010/main" val="22087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Маркетинг</a:t>
            </a:r>
            <a:endParaRPr lang="ru-RU" dirty="0"/>
          </a:p>
          <a:p>
            <a:r>
              <a:rPr lang="ru-RU" dirty="0" smtClean="0"/>
              <a:t>Продажи</a:t>
            </a:r>
          </a:p>
          <a:p>
            <a:r>
              <a:rPr lang="ru-RU" dirty="0" smtClean="0"/>
              <a:t>Гарантия</a:t>
            </a:r>
            <a:endParaRPr lang="ru-RU" dirty="0"/>
          </a:p>
          <a:p>
            <a:r>
              <a:rPr lang="ru-RU" dirty="0" smtClean="0"/>
              <a:t>Логистика</a:t>
            </a:r>
            <a:endParaRPr lang="ru-RU" dirty="0"/>
          </a:p>
          <a:p>
            <a:r>
              <a:rPr lang="ru-RU" dirty="0" smtClean="0"/>
              <a:t>Учет</a:t>
            </a:r>
            <a:endParaRPr lang="ru-RU" dirty="0"/>
          </a:p>
          <a:p>
            <a:r>
              <a:rPr lang="ru-RU" dirty="0" smtClean="0"/>
              <a:t>Поддержка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8" y="1600200"/>
            <a:ext cx="5856144" cy="4525962"/>
          </a:xfrm>
        </p:spPr>
      </p:pic>
    </p:spTree>
    <p:extLst>
      <p:ext uri="{BB962C8B-B14F-4D97-AF65-F5344CB8AC3E}">
        <p14:creationId xmlns:p14="http://schemas.microsoft.com/office/powerpoint/2010/main" val="24467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интернет-магазина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– автоматизированная торговая площадка:</a:t>
            </a:r>
          </a:p>
          <a:p>
            <a:pPr lvl="1"/>
            <a:r>
              <a:rPr lang="ru-RU" dirty="0" smtClean="0"/>
              <a:t>Выбор товара покупателем (полезны сервисы сравнения, подбора и т.п.)</a:t>
            </a:r>
          </a:p>
          <a:p>
            <a:pPr lvl="1"/>
            <a:r>
              <a:rPr lang="ru-RU" dirty="0" smtClean="0"/>
              <a:t>Оформление заказа</a:t>
            </a:r>
          </a:p>
          <a:p>
            <a:pPr lvl="1"/>
            <a:r>
              <a:rPr lang="ru-RU" dirty="0" smtClean="0"/>
              <a:t>Приём оплаты</a:t>
            </a:r>
          </a:p>
          <a:p>
            <a:pPr lvl="1"/>
            <a:r>
              <a:rPr lang="ru-RU" dirty="0" smtClean="0"/>
              <a:t>Отслеживание статуса заказа</a:t>
            </a:r>
          </a:p>
        </p:txBody>
      </p:sp>
    </p:spTree>
    <p:extLst>
      <p:ext uri="{BB962C8B-B14F-4D97-AF65-F5344CB8AC3E}">
        <p14:creationId xmlns:p14="http://schemas.microsoft.com/office/powerpoint/2010/main" val="40771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8" y="1600200"/>
            <a:ext cx="5856144" cy="4525962"/>
          </a:xfrm>
        </p:spPr>
      </p:pic>
    </p:spTree>
    <p:extLst>
      <p:ext uri="{BB962C8B-B14F-4D97-AF65-F5344CB8AC3E}">
        <p14:creationId xmlns:p14="http://schemas.microsoft.com/office/powerpoint/2010/main" val="24467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 для чего нужна служба поддержки?</a:t>
            </a:r>
          </a:p>
          <a:p>
            <a:pPr lvl="1"/>
            <a:r>
              <a:rPr lang="ru-RU" dirty="0" smtClean="0"/>
              <a:t>Консультации сомневающихся</a:t>
            </a:r>
          </a:p>
          <a:p>
            <a:pPr lvl="1"/>
            <a:r>
              <a:rPr lang="ru-RU" dirty="0"/>
              <a:t>Приём обратной связи</a:t>
            </a:r>
          </a:p>
          <a:p>
            <a:pPr lvl="1"/>
            <a:r>
              <a:rPr lang="ru-RU" dirty="0" smtClean="0"/>
              <a:t>Обеспечение </a:t>
            </a:r>
            <a:r>
              <a:rPr lang="ru-RU" dirty="0" smtClean="0"/>
              <a:t>лояльности, развитие </a:t>
            </a:r>
            <a:r>
              <a:rPr lang="ru-RU" dirty="0" smtClean="0"/>
              <a:t>бренда</a:t>
            </a:r>
          </a:p>
          <a:p>
            <a:pPr lvl="1"/>
            <a:r>
              <a:rPr lang="ru-RU" dirty="0"/>
              <a:t>Обеспечение повторных </a:t>
            </a:r>
            <a:r>
              <a:rPr lang="ru-RU" dirty="0" smtClean="0"/>
              <a:t>покупок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8" y="1600200"/>
            <a:ext cx="5856144" cy="4525962"/>
          </a:xfrm>
        </p:spPr>
      </p:pic>
    </p:spTree>
    <p:extLst>
      <p:ext uri="{BB962C8B-B14F-4D97-AF65-F5344CB8AC3E}">
        <p14:creationId xmlns:p14="http://schemas.microsoft.com/office/powerpoint/2010/main" val="24467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Источники трафика:</a:t>
            </a:r>
          </a:p>
          <a:p>
            <a:pPr lvl="1"/>
            <a:r>
              <a:rPr lang="en-US" dirty="0" smtClean="0"/>
              <a:t>Offline</a:t>
            </a:r>
          </a:p>
          <a:p>
            <a:pPr lvl="1"/>
            <a:r>
              <a:rPr lang="ru-RU" dirty="0" smtClean="0"/>
              <a:t>Поисковики</a:t>
            </a:r>
          </a:p>
          <a:p>
            <a:pPr lvl="2"/>
            <a:r>
              <a:rPr lang="en-US" dirty="0" smtClean="0"/>
              <a:t>SEO</a:t>
            </a:r>
          </a:p>
          <a:p>
            <a:pPr lvl="2"/>
            <a:r>
              <a:rPr lang="ru-RU" dirty="0" smtClean="0"/>
              <a:t>Контекстная реклама</a:t>
            </a:r>
          </a:p>
          <a:p>
            <a:pPr lvl="1"/>
            <a:r>
              <a:rPr lang="ru-RU" dirty="0" smtClean="0"/>
              <a:t>Товарные </a:t>
            </a:r>
            <a:r>
              <a:rPr lang="ru-RU" dirty="0" err="1" smtClean="0"/>
              <a:t>агрегаторы</a:t>
            </a:r>
            <a:r>
              <a:rPr lang="ru-RU" dirty="0" smtClean="0"/>
              <a:t> (</a:t>
            </a:r>
            <a:r>
              <a:rPr lang="ru-RU" dirty="0" err="1" smtClean="0"/>
              <a:t>Яндекс.Маркет</a:t>
            </a:r>
            <a:r>
              <a:rPr lang="ru-RU" dirty="0" smtClean="0"/>
              <a:t>)</a:t>
            </a:r>
          </a:p>
          <a:p>
            <a:pPr lvl="1"/>
            <a:r>
              <a:rPr lang="ru-RU" dirty="0" err="1" smtClean="0"/>
              <a:t>Медийная</a:t>
            </a:r>
            <a:r>
              <a:rPr lang="ru-RU" dirty="0" smtClean="0"/>
              <a:t> реклама</a:t>
            </a:r>
          </a:p>
          <a:p>
            <a:pPr lvl="1"/>
            <a:r>
              <a:rPr lang="ru-RU" dirty="0" smtClean="0"/>
              <a:t>Социальные сети</a:t>
            </a:r>
          </a:p>
          <a:p>
            <a:pPr lvl="1"/>
            <a:r>
              <a:rPr lang="ru-RU" dirty="0"/>
              <a:t>Сарафанное </a:t>
            </a:r>
            <a:r>
              <a:rPr lang="ru-RU" dirty="0" smtClean="0"/>
              <a:t>радио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Методы продвижения имеют разную эффективность для различных задач, аудиторий, товаров.</a:t>
            </a:r>
          </a:p>
          <a:p>
            <a:r>
              <a:rPr lang="ru-RU" dirty="0" smtClean="0"/>
              <a:t>Лучший эффект достигается при комплексном их применении.</a:t>
            </a:r>
          </a:p>
          <a:p>
            <a:r>
              <a:rPr lang="ru-RU" dirty="0" smtClean="0"/>
              <a:t>Отслеживать результат каждого метода.</a:t>
            </a:r>
          </a:p>
          <a:p>
            <a:r>
              <a:rPr lang="ru-RU" dirty="0" smtClean="0"/>
              <a:t>Иногда продвижение бывает бесплатным!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6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8" y="1600200"/>
            <a:ext cx="5856144" cy="4525962"/>
          </a:xfrm>
        </p:spPr>
      </p:pic>
    </p:spTree>
    <p:extLst>
      <p:ext uri="{BB962C8B-B14F-4D97-AF65-F5344CB8AC3E}">
        <p14:creationId xmlns:p14="http://schemas.microsoft.com/office/powerpoint/2010/main" val="32433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39" y="761902"/>
            <a:ext cx="3292801" cy="50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07" y="761902"/>
            <a:ext cx="321096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разработки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48848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69739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Дизайн, вёрстка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3090630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3911521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Тестирование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732412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Наполнение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5553304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Запуск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2843808" y="1682704"/>
            <a:ext cx="432048" cy="594304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flipV="1">
            <a:off x="5002336" y="3352993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flipV="1">
            <a:off x="3923928" y="2557499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flipV="1">
            <a:off x="6084168" y="4213683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flipV="1">
            <a:off x="7164288" y="5013176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Благие намерения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максимум сервиса</a:t>
            </a:r>
          </a:p>
          <a:p>
            <a:r>
              <a:rPr lang="ru-RU" dirty="0"/>
              <a:t>Сделать «раз и навсегда»</a:t>
            </a:r>
          </a:p>
          <a:p>
            <a:r>
              <a:rPr lang="ru-RU" dirty="0" smtClean="0"/>
              <a:t>Уделать всех!</a:t>
            </a:r>
          </a:p>
        </p:txBody>
      </p:sp>
    </p:spTree>
    <p:extLst>
      <p:ext uri="{BB962C8B-B14F-4D97-AF65-F5344CB8AC3E}">
        <p14:creationId xmlns:p14="http://schemas.microsoft.com/office/powerpoint/2010/main" val="4044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разработки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48848"/>
            <a:ext cx="3288356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Разработка по ТЗ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8160" y="2265233"/>
            <a:ext cx="1801912" cy="612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Сдача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3105032"/>
            <a:ext cx="2880320" cy="61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Доработки…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3933056"/>
            <a:ext cx="2556284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Наполнение…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3995936" y="1670929"/>
            <a:ext cx="432048" cy="594304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flipV="1">
            <a:off x="7164288" y="3361839"/>
            <a:ext cx="432048" cy="511461"/>
          </a:xfrm>
          <a:prstGeom prst="bent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flipV="1">
            <a:off x="5220072" y="2564631"/>
            <a:ext cx="432048" cy="511461"/>
          </a:xfrm>
          <a:prstGeom prst="bentUp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в 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Бесконечные доработки.</a:t>
            </a:r>
          </a:p>
          <a:p>
            <a:r>
              <a:rPr lang="ru-RU" dirty="0" smtClean="0"/>
              <a:t>Готовый сайт с пустым каталогом.</a:t>
            </a:r>
          </a:p>
          <a:p>
            <a:r>
              <a:rPr lang="ru-RU" dirty="0" smtClean="0"/>
              <a:t>Сделан навороченный сайт, но денег на продвижение не осталось.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9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Эффективная практика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6176" y="2797341"/>
            <a:ext cx="180000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6632" y="3825112"/>
            <a:ext cx="1255368" cy="612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Сдача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6632" y="1772816"/>
            <a:ext cx="1255368" cy="612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Выбор функций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888" y="2797341"/>
            <a:ext cx="1800000" cy="61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Эксплуатация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4572582" y="2005836"/>
            <a:ext cx="790921" cy="792087"/>
          </a:xfrm>
          <a:prstGeom prst="ben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6200000">
            <a:off x="2484351" y="3428417"/>
            <a:ext cx="790921" cy="792087"/>
          </a:xfrm>
          <a:prstGeom prst="ben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2483768" y="1916832"/>
            <a:ext cx="792000" cy="792087"/>
          </a:xfrm>
          <a:prstGeom prst="ben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4572088" y="3501009"/>
            <a:ext cx="792000" cy="792087"/>
          </a:xfrm>
          <a:prstGeom prst="ben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подхода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Разделение бюджета проекта </a:t>
            </a:r>
            <a:r>
              <a:rPr lang="ru-RU" dirty="0" smtClean="0"/>
              <a:t>по итерациям.</a:t>
            </a:r>
            <a:endParaRPr lang="en-US" dirty="0" smtClean="0"/>
          </a:p>
          <a:p>
            <a:r>
              <a:rPr lang="ru-RU" dirty="0" smtClean="0"/>
              <a:t>Быстрый и дешёвый результат после первого цикла – сайт, способный продавать.</a:t>
            </a:r>
            <a:endParaRPr lang="en-US" dirty="0"/>
          </a:p>
          <a:p>
            <a:r>
              <a:rPr lang="ru-RU" dirty="0" smtClean="0"/>
              <a:t>Частичный возврат вложений ещё до полного завершения проекта.</a:t>
            </a:r>
          </a:p>
          <a:p>
            <a:r>
              <a:rPr lang="ru-RU" dirty="0" smtClean="0"/>
              <a:t>Постановка задач для разработки на </a:t>
            </a:r>
            <a:r>
              <a:rPr lang="ru-RU" dirty="0"/>
              <a:t>основании реального опыта работы с </a:t>
            </a:r>
            <a:r>
              <a:rPr lang="ru-RU" dirty="0" smtClean="0"/>
              <a:t>сайтом.</a:t>
            </a:r>
            <a:endParaRPr lang="ru-RU" dirty="0"/>
          </a:p>
          <a:p>
            <a:r>
              <a:rPr lang="ru-RU" dirty="0"/>
              <a:t>Уменьшение риска </a:t>
            </a:r>
            <a:r>
              <a:rPr lang="ru-RU" dirty="0" smtClean="0"/>
              <a:t>ошибок </a:t>
            </a:r>
            <a:r>
              <a:rPr lang="ru-RU" dirty="0"/>
              <a:t>на первой </a:t>
            </a:r>
            <a:r>
              <a:rPr lang="ru-RU" dirty="0" smtClean="0"/>
              <a:t>стадии: получаем </a:t>
            </a:r>
            <a:r>
              <a:rPr lang="ru-RU" dirty="0"/>
              <a:t>«то, что нужно», а не «то, что просили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2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Непрерывные улучшения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Информация для анализа:</a:t>
            </a:r>
          </a:p>
          <a:p>
            <a:pPr lvl="1"/>
            <a:r>
              <a:rPr lang="ru-RU" dirty="0" smtClean="0"/>
              <a:t>Статистика продаж</a:t>
            </a:r>
          </a:p>
          <a:p>
            <a:pPr lvl="1"/>
            <a:r>
              <a:rPr lang="ru-RU" dirty="0" smtClean="0"/>
              <a:t>Обратная связь от покупателей</a:t>
            </a:r>
          </a:p>
          <a:p>
            <a:pPr lvl="1"/>
            <a:r>
              <a:rPr lang="ru-RU" dirty="0" smtClean="0"/>
              <a:t>Веб-аналитика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32927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Ещё быстрее и </a:t>
            </a:r>
            <a:r>
              <a:rPr lang="ru-RU" dirty="0" smtClean="0"/>
              <a:t>дешевле (Первая итерация)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69739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Дизайн, вёрстка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3090630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3911521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Тестирование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4732412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Наполнение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5553304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Запуск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2843808" y="1682704"/>
            <a:ext cx="432048" cy="594304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flipV="1">
            <a:off x="5002336" y="3352993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flipV="1">
            <a:off x="3923928" y="2557499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flipV="1">
            <a:off x="6084168" y="4213683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flipV="1">
            <a:off x="7164288" y="5013176"/>
            <a:ext cx="432048" cy="511461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1412776"/>
            <a:ext cx="2160240" cy="61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2216" y="3911521"/>
            <a:ext cx="2160240" cy="61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Типовое решение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78" y="1174564"/>
            <a:ext cx="3284854" cy="26144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379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8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Минимум для запуска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Дизайн?</a:t>
            </a:r>
          </a:p>
          <a:p>
            <a:pPr marL="0" indent="0">
              <a:buNone/>
            </a:pPr>
            <a:r>
              <a:rPr lang="ru-RU" dirty="0" smtClean="0"/>
              <a:t>	Продвинутый функционал?</a:t>
            </a:r>
          </a:p>
          <a:p>
            <a:pPr marL="0" indent="0">
              <a:buNone/>
            </a:pPr>
            <a:r>
              <a:rPr lang="ru-RU" dirty="0" smtClean="0"/>
              <a:t>	Отлаженные </a:t>
            </a:r>
            <a:r>
              <a:rPr lang="ru-RU" dirty="0"/>
              <a:t>бизнес-процессы?</a:t>
            </a:r>
          </a:p>
          <a:p>
            <a:pPr marL="0" indent="0">
              <a:buNone/>
            </a:pPr>
            <a:r>
              <a:rPr lang="ru-RU" dirty="0" smtClean="0"/>
              <a:t>	Наполнение?</a:t>
            </a:r>
          </a:p>
          <a:p>
            <a:pPr lvl="2"/>
            <a:r>
              <a:rPr lang="ru-RU" dirty="0" smtClean="0"/>
              <a:t>Ещё лучше – интеграция</a:t>
            </a:r>
          </a:p>
        </p:txBody>
      </p:sp>
      <p:pic>
        <p:nvPicPr>
          <p:cNvPr id="1026" name="Picture 2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3501008"/>
            <a:ext cx="460800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2920008"/>
            <a:ext cx="460800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iconsearch.ru/uploads/icons/realistik-new/128x128/edit_remo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1672082"/>
            <a:ext cx="460774" cy="4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.iconsearch.ru/uploads/icons/realistik-new/128x128/edit_remo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2248146"/>
            <a:ext cx="460774" cy="4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Хотите купить – звоните!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«Слишком </a:t>
            </a:r>
            <a:r>
              <a:rPr lang="ru-RU" dirty="0"/>
              <a:t>много </a:t>
            </a:r>
            <a:r>
              <a:rPr lang="ru-RU" dirty="0" smtClean="0"/>
              <a:t>позиций.»</a:t>
            </a:r>
          </a:p>
          <a:p>
            <a:r>
              <a:rPr lang="ru-RU" dirty="0" smtClean="0"/>
              <a:t>«Некому заниматься вашим сайтом!»</a:t>
            </a:r>
            <a:endParaRPr lang="ru-RU" dirty="0"/>
          </a:p>
          <a:p>
            <a:r>
              <a:rPr lang="ru-RU" dirty="0" smtClean="0"/>
              <a:t>«Где </a:t>
            </a:r>
            <a:r>
              <a:rPr lang="ru-RU" dirty="0"/>
              <a:t>мы фотографии </a:t>
            </a:r>
            <a:r>
              <a:rPr lang="ru-RU" dirty="0" smtClean="0"/>
              <a:t>возьмём?»</a:t>
            </a:r>
            <a:endParaRPr lang="ru-RU" dirty="0"/>
          </a:p>
          <a:p>
            <a:r>
              <a:rPr lang="ru-RU" dirty="0" smtClean="0"/>
              <a:t>«Всё можно посмотреть на сайте поставщика!»</a:t>
            </a:r>
            <a:endParaRPr lang="ru-RU" dirty="0"/>
          </a:p>
          <a:p>
            <a:r>
              <a:rPr lang="ru-RU" dirty="0" smtClean="0"/>
              <a:t>«Цены </a:t>
            </a:r>
            <a:r>
              <a:rPr lang="ru-RU" dirty="0"/>
              <a:t>слишком </a:t>
            </a:r>
            <a:r>
              <a:rPr lang="ru-RU" dirty="0" smtClean="0"/>
              <a:t>часто меняются.»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4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1" y="1412776"/>
            <a:ext cx="7103778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Интернет-магазин в разрезе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8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Наполнение: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Полный каталог (без отсылок к поставщику) с точными ценами.</a:t>
            </a:r>
          </a:p>
          <a:p>
            <a:r>
              <a:rPr lang="ru-RU" dirty="0" smtClean="0"/>
              <a:t>Информация, важная и понятная для покупателя.</a:t>
            </a:r>
          </a:p>
          <a:p>
            <a:r>
              <a:rPr lang="ru-RU" dirty="0" smtClean="0"/>
              <a:t>Описание товара, достаточное для принятия решения о покупке.</a:t>
            </a:r>
          </a:p>
          <a:p>
            <a:r>
              <a:rPr lang="ru-RU" dirty="0" smtClean="0"/>
              <a:t>Уникальность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6747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Наполнение: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Ручное занесение информации.</a:t>
            </a:r>
          </a:p>
          <a:p>
            <a:r>
              <a:rPr lang="ru-RU" dirty="0" smtClean="0"/>
              <a:t>Программный импорт из каталогов/файлов.</a:t>
            </a:r>
          </a:p>
          <a:p>
            <a:r>
              <a:rPr lang="ru-RU" dirty="0" smtClean="0"/>
              <a:t>Импорт с сайта поставщика (с его разрешения!).</a:t>
            </a:r>
          </a:p>
          <a:p>
            <a:r>
              <a:rPr lang="ru-RU" dirty="0" smtClean="0"/>
              <a:t>Интеграция с учётной системой (1С).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3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786313" y="2708275"/>
            <a:ext cx="37798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884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Григорий Коган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Tahoma" pitchFamily="34" charset="0"/>
              </a:rPr>
              <a:t>kogan@picom.ru</a:t>
            </a:r>
            <a:endParaRPr lang="ru-RU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25209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Компания «Пиком»</a:t>
            </a:r>
            <a:endParaRPr lang="ru-RU" dirty="0"/>
          </a:p>
        </p:txBody>
      </p:sp>
      <p:sp>
        <p:nvSpPr>
          <p:cNvPr id="5" name="TextBox 5"/>
          <p:cNvSpPr txBox="1"/>
          <p:nvPr/>
        </p:nvSpPr>
        <p:spPr>
          <a:xfrm>
            <a:off x="469254" y="1593272"/>
            <a:ext cx="374441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«Пиком» в фактах и цифрах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Дата основания: 1 февраля 2000 года.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Сданных проектов: более 600.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Клиентов: более 400.</a:t>
            </a:r>
            <a:endParaRPr lang="en-US" sz="1200" dirty="0" smtClean="0"/>
          </a:p>
          <a:p>
            <a:pPr>
              <a:lnSpc>
                <a:spcPct val="180000"/>
              </a:lnSpc>
            </a:pPr>
            <a:r>
              <a:rPr lang="ru-RU" sz="1200" dirty="0" smtClean="0"/>
              <a:t>Сотрудников: 27.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География клиентов: 15 регионов РФ, 6 стран.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4644008" y="1593272"/>
            <a:ext cx="374441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Направления деятельности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ru-RU" sz="1200" dirty="0" smtClean="0"/>
              <a:t>Разработка </a:t>
            </a:r>
            <a:r>
              <a:rPr lang="ru-RU" sz="1200" dirty="0" err="1" smtClean="0"/>
              <a:t>веб-проектов</a:t>
            </a:r>
            <a:r>
              <a:rPr lang="ru-RU" sz="1200" dirty="0" smtClean="0"/>
              <a:t>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Поддержка </a:t>
            </a:r>
            <a:r>
              <a:rPr lang="ru-RU" sz="1200" dirty="0" err="1" smtClean="0"/>
              <a:t>веб-проектов</a:t>
            </a:r>
            <a:r>
              <a:rPr lang="ru-RU" sz="1200" dirty="0" smtClean="0"/>
              <a:t>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Интернет-реклама и </a:t>
            </a:r>
            <a:r>
              <a:rPr lang="en-US" sz="1200" dirty="0" smtClean="0"/>
              <a:t>SEO</a:t>
            </a:r>
            <a:r>
              <a:rPr lang="ru-RU" sz="1200" dirty="0" smtClean="0"/>
              <a:t>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Разработка мобильных приложений.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Создание программного обеспечения.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469254" y="4078579"/>
            <a:ext cx="428628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Наши мероприятия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Первый семинар: 2007 г.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Всего мероприятий: 15.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Всего посетило: более 1500 человек.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Всего выступало: более 50 докладчиков.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В круглых столах приняло участие более 25 экспертов.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4644008" y="4078579"/>
            <a:ext cx="374441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Контакты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Ижевск, ул. Коммунаров, 216-б</a:t>
            </a:r>
          </a:p>
          <a:p>
            <a:pPr>
              <a:lnSpc>
                <a:spcPct val="180000"/>
              </a:lnSpc>
            </a:pPr>
            <a:r>
              <a:rPr lang="ru-RU" sz="1200" dirty="0" smtClean="0"/>
              <a:t>+7 </a:t>
            </a:r>
            <a:r>
              <a:rPr lang="en-US" sz="1200" dirty="0" smtClean="0"/>
              <a:t>(3412) 636-737</a:t>
            </a:r>
          </a:p>
          <a:p>
            <a:pPr>
              <a:lnSpc>
                <a:spcPct val="180000"/>
              </a:lnSpc>
            </a:pPr>
            <a:r>
              <a:rPr lang="en-US" sz="1200" dirty="0" smtClean="0"/>
              <a:t>8 800 775-25-70</a:t>
            </a:r>
          </a:p>
          <a:p>
            <a:pPr>
              <a:lnSpc>
                <a:spcPct val="180000"/>
              </a:lnSpc>
            </a:pPr>
            <a:r>
              <a:rPr lang="en-US" sz="1200" dirty="0" smtClean="0"/>
              <a:t>info@picom.ru</a:t>
            </a:r>
          </a:p>
          <a:p>
            <a:pPr>
              <a:lnSpc>
                <a:spcPct val="180000"/>
              </a:lnSpc>
            </a:pPr>
            <a:r>
              <a:rPr lang="en-US" sz="1200" dirty="0" smtClean="0"/>
              <a:t>www.picom.ru</a:t>
            </a:r>
          </a:p>
        </p:txBody>
      </p:sp>
    </p:spTree>
    <p:extLst>
      <p:ext uri="{BB962C8B-B14F-4D97-AF65-F5344CB8AC3E}">
        <p14:creationId xmlns:p14="http://schemas.microsoft.com/office/powerpoint/2010/main" val="2916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Интернет-магазин </a:t>
            </a:r>
            <a:r>
              <a:rPr lang="ru-RU" dirty="0"/>
              <a:t>должен стать </a:t>
            </a:r>
            <a:r>
              <a:rPr lang="ru-RU" dirty="0" smtClean="0"/>
              <a:t>еще одним источником </a:t>
            </a:r>
            <a:r>
              <a:rPr lang="ru-RU" dirty="0"/>
              <a:t>заказов, </a:t>
            </a:r>
            <a:r>
              <a:rPr lang="ru-RU" dirty="0" smtClean="0"/>
              <a:t>обеспечивающим </a:t>
            </a:r>
            <a:r>
              <a:rPr lang="ru-RU" dirty="0"/>
              <a:t>ежемесячный оборот в </a:t>
            </a:r>
            <a:r>
              <a:rPr lang="ru-RU" dirty="0" smtClean="0"/>
              <a:t>5 млн. рублей.</a:t>
            </a:r>
          </a:p>
          <a:p>
            <a:r>
              <a:rPr lang="ru-RU" dirty="0" smtClean="0"/>
              <a:t>Что надо, чтобы интернет-магазин </a:t>
            </a:r>
            <a:r>
              <a:rPr lang="ru-RU" dirty="0"/>
              <a:t>приносил прибыль?</a:t>
            </a:r>
          </a:p>
          <a:p>
            <a:pPr lvl="1"/>
            <a:r>
              <a:rPr lang="ru-RU" dirty="0" smtClean="0"/>
              <a:t>Больше </a:t>
            </a:r>
            <a:r>
              <a:rPr lang="ru-RU" dirty="0"/>
              <a:t>продаж</a:t>
            </a:r>
          </a:p>
          <a:p>
            <a:pPr lvl="1"/>
            <a:r>
              <a:rPr lang="ru-RU" dirty="0"/>
              <a:t>Меньше </a:t>
            </a:r>
            <a:r>
              <a:rPr lang="ru-RU" dirty="0" smtClean="0"/>
              <a:t>затрат</a:t>
            </a:r>
          </a:p>
        </p:txBody>
      </p:sp>
    </p:spTree>
    <p:extLst>
      <p:ext uri="{BB962C8B-B14F-4D97-AF65-F5344CB8AC3E}">
        <p14:creationId xmlns:p14="http://schemas.microsoft.com/office/powerpoint/2010/main" val="14991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запуска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Интернет-магазин – снижение издержек</a:t>
            </a:r>
          </a:p>
          <a:p>
            <a:pPr lvl="1"/>
            <a:r>
              <a:rPr lang="ru-RU" dirty="0" smtClean="0"/>
              <a:t>Помещение</a:t>
            </a:r>
          </a:p>
          <a:p>
            <a:pPr lvl="1"/>
            <a:r>
              <a:rPr lang="ru-RU" dirty="0" smtClean="0"/>
              <a:t>Продавцы</a:t>
            </a:r>
          </a:p>
          <a:p>
            <a:pPr lvl="1"/>
            <a:r>
              <a:rPr lang="ru-RU" dirty="0" smtClean="0"/>
              <a:t>Склад</a:t>
            </a:r>
          </a:p>
          <a:p>
            <a:pPr lvl="1"/>
            <a:r>
              <a:rPr lang="ru-RU" dirty="0" smtClean="0"/>
              <a:t>Автоматизация</a:t>
            </a:r>
          </a:p>
          <a:p>
            <a:r>
              <a:rPr lang="ru-RU" dirty="0" smtClean="0"/>
              <a:t>Интернет-магазин – рост продаж</a:t>
            </a:r>
          </a:p>
          <a:p>
            <a:pPr lvl="1"/>
            <a:r>
              <a:rPr lang="ru-RU" dirty="0" smtClean="0"/>
              <a:t>Новая аудитория</a:t>
            </a:r>
          </a:p>
          <a:p>
            <a:pPr lvl="1"/>
            <a:r>
              <a:rPr lang="ru-RU" dirty="0" smtClean="0"/>
              <a:t>Новые каналы продвижения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9034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Насколько снижать издержки?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Можно не </a:t>
            </a:r>
            <a:r>
              <a:rPr lang="ru-RU" dirty="0"/>
              <a:t>держать персонал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Можно не общаться </a:t>
            </a:r>
            <a:r>
              <a:rPr lang="ru-RU" dirty="0"/>
              <a:t>с покупателями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	Можно </a:t>
            </a:r>
            <a:r>
              <a:rPr lang="ru-RU" dirty="0"/>
              <a:t>заниматься </a:t>
            </a:r>
            <a:r>
              <a:rPr lang="ru-RU" dirty="0" err="1"/>
              <a:t>интернет-торговлей</a:t>
            </a:r>
            <a:r>
              <a:rPr lang="ru-RU" dirty="0"/>
              <a:t> без сайта</a:t>
            </a:r>
            <a:r>
              <a:rPr lang="ru-RU" dirty="0" smtClean="0"/>
              <a:t>?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2896192"/>
            <a:ext cx="460800" cy="4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iconsearch.ru/uploads/icons/realistik-new/128x128/edit_remo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1672095"/>
            <a:ext cx="460774" cy="4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.iconsearch.ru/uploads/icons/realistik-new/128x128/edit_remo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2276872"/>
            <a:ext cx="460774" cy="4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8" y="1600200"/>
            <a:ext cx="5856144" cy="4525963"/>
          </a:xfrm>
        </p:spPr>
      </p:pic>
    </p:spTree>
    <p:extLst>
      <p:ext uri="{BB962C8B-B14F-4D97-AF65-F5344CB8AC3E}">
        <p14:creationId xmlns:p14="http://schemas.microsoft.com/office/powerpoint/2010/main" val="4072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Хочу всё знать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Знать свой товар</a:t>
            </a:r>
          </a:p>
          <a:p>
            <a:r>
              <a:rPr lang="ru-RU" dirty="0"/>
              <a:t>Знать свой рынок</a:t>
            </a:r>
          </a:p>
          <a:p>
            <a:r>
              <a:rPr lang="ru-RU" dirty="0" smtClean="0"/>
              <a:t>Знать своих покупателей</a:t>
            </a:r>
          </a:p>
          <a:p>
            <a:r>
              <a:rPr lang="ru-RU" dirty="0" smtClean="0"/>
              <a:t>Иметь операционные планы</a:t>
            </a:r>
          </a:p>
          <a:p>
            <a:r>
              <a:rPr lang="ru-RU" dirty="0" smtClean="0"/>
              <a:t>Иметь план развития</a:t>
            </a:r>
          </a:p>
          <a:p>
            <a:pPr marL="0" indent="0">
              <a:buNone/>
            </a:pPr>
            <a:r>
              <a:rPr lang="ru-RU" dirty="0" smtClean="0"/>
              <a:t>Нужен «бизнес-план»!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7291</TotalTime>
  <Words>582</Words>
  <Application>Microsoft Office PowerPoint</Application>
  <PresentationFormat>Экран (4:3)</PresentationFormat>
  <Paragraphs>159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Анатомия интернет-магазина Краткий курс для бизнесмена</vt:lpstr>
      <vt:lpstr>Презентация PowerPoint</vt:lpstr>
      <vt:lpstr>Интернет-магазин в разрезе</vt:lpstr>
      <vt:lpstr>Компания «Пиком»</vt:lpstr>
      <vt:lpstr>Цель запуска</vt:lpstr>
      <vt:lpstr>Цели запуска</vt:lpstr>
      <vt:lpstr>Насколько снижать издержки?</vt:lpstr>
      <vt:lpstr>Презентация PowerPoint</vt:lpstr>
      <vt:lpstr>Хочу всё знать</vt:lpstr>
      <vt:lpstr>Презентация PowerPoint</vt:lpstr>
      <vt:lpstr>Процессы</vt:lpstr>
      <vt:lpstr>Презентация PowerPoint</vt:lpstr>
      <vt:lpstr>Сайт интернет-магазина</vt:lpstr>
      <vt:lpstr>Презентация PowerPoint</vt:lpstr>
      <vt:lpstr>Поддержка</vt:lpstr>
      <vt:lpstr>Презентация PowerPoint</vt:lpstr>
      <vt:lpstr>Продвижение</vt:lpstr>
      <vt:lpstr>Продвижение</vt:lpstr>
      <vt:lpstr>Презентация PowerPoint</vt:lpstr>
      <vt:lpstr>Теория разработки</vt:lpstr>
      <vt:lpstr>Благие намерения</vt:lpstr>
      <vt:lpstr>Практика разработки</vt:lpstr>
      <vt:lpstr>Дорога в ад</vt:lpstr>
      <vt:lpstr>Эффективная практика</vt:lpstr>
      <vt:lpstr>Преимущества подхода</vt:lpstr>
      <vt:lpstr>Непрерывные улучшения</vt:lpstr>
      <vt:lpstr>Ещё быстрее и дешевле (Первая итерация)</vt:lpstr>
      <vt:lpstr>Минимум для запуска</vt:lpstr>
      <vt:lpstr>Хотите купить – звоните!</vt:lpstr>
      <vt:lpstr>Наполнение: требования</vt:lpstr>
      <vt:lpstr>Наполнение: 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бизнеса в интернете: работа над ошибками</dc:title>
  <dc:creator>Grigory N. Kogan</dc:creator>
  <cp:lastModifiedBy>Grigory N. Kogan</cp:lastModifiedBy>
  <cp:revision>440</cp:revision>
  <dcterms:created xsi:type="dcterms:W3CDTF">2010-10-10T15:07:41Z</dcterms:created>
  <dcterms:modified xsi:type="dcterms:W3CDTF">2012-05-24T05:26:37Z</dcterms:modified>
</cp:coreProperties>
</file>