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9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0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1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2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3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4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25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6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7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8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1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808" r:id="rId6"/>
    <p:sldMasterId id="2147483856" r:id="rId7"/>
    <p:sldMasterId id="2147483880" r:id="rId8"/>
    <p:sldMasterId id="2147483892" r:id="rId9"/>
    <p:sldMasterId id="2147483952" r:id="rId10"/>
    <p:sldMasterId id="2147483964" r:id="rId11"/>
    <p:sldMasterId id="2147483977" r:id="rId12"/>
    <p:sldMasterId id="2147483990" r:id="rId13"/>
    <p:sldMasterId id="2147484016" r:id="rId14"/>
    <p:sldMasterId id="2147484029" r:id="rId15"/>
    <p:sldMasterId id="2147484042" r:id="rId16"/>
    <p:sldMasterId id="2147484054" r:id="rId17"/>
    <p:sldMasterId id="2147484067" r:id="rId18"/>
    <p:sldMasterId id="2147484079" r:id="rId19"/>
    <p:sldMasterId id="2147484103" r:id="rId20"/>
    <p:sldMasterId id="2147484116" r:id="rId21"/>
    <p:sldMasterId id="2147484128" r:id="rId22"/>
    <p:sldMasterId id="2147484141" r:id="rId23"/>
    <p:sldMasterId id="2147484166" r:id="rId24"/>
    <p:sldMasterId id="2147484179" r:id="rId25"/>
    <p:sldMasterId id="2147484218" r:id="rId26"/>
    <p:sldMasterId id="2147484244" r:id="rId27"/>
    <p:sldMasterId id="2147484258" r:id="rId28"/>
    <p:sldMasterId id="2147484272" r:id="rId29"/>
  </p:sldMasterIdLst>
  <p:notesMasterIdLst>
    <p:notesMasterId r:id="rId131"/>
  </p:notesMasterIdLst>
  <p:sldIdLst>
    <p:sldId id="529" r:id="rId30"/>
    <p:sldId id="439" r:id="rId31"/>
    <p:sldId id="648" r:id="rId32"/>
    <p:sldId id="535" r:id="rId33"/>
    <p:sldId id="537" r:id="rId34"/>
    <p:sldId id="534" r:id="rId35"/>
    <p:sldId id="649" r:id="rId36"/>
    <p:sldId id="650" r:id="rId37"/>
    <p:sldId id="651" r:id="rId38"/>
    <p:sldId id="580" r:id="rId39"/>
    <p:sldId id="582" r:id="rId40"/>
    <p:sldId id="586" r:id="rId41"/>
    <p:sldId id="583" r:id="rId42"/>
    <p:sldId id="588" r:id="rId43"/>
    <p:sldId id="584" r:id="rId44"/>
    <p:sldId id="601" r:id="rId45"/>
    <p:sldId id="602" r:id="rId46"/>
    <p:sldId id="603" r:id="rId47"/>
    <p:sldId id="604" r:id="rId48"/>
    <p:sldId id="607" r:id="rId49"/>
    <p:sldId id="610" r:id="rId50"/>
    <p:sldId id="643" r:id="rId51"/>
    <p:sldId id="661" r:id="rId52"/>
    <p:sldId id="664" r:id="rId53"/>
    <p:sldId id="665" r:id="rId54"/>
    <p:sldId id="666" r:id="rId55"/>
    <p:sldId id="655" r:id="rId56"/>
    <p:sldId id="530" r:id="rId57"/>
    <p:sldId id="573" r:id="rId58"/>
    <p:sldId id="574" r:id="rId59"/>
    <p:sldId id="461" r:id="rId60"/>
    <p:sldId id="465" r:id="rId61"/>
    <p:sldId id="462" r:id="rId62"/>
    <p:sldId id="463" r:id="rId63"/>
    <p:sldId id="590" r:id="rId64"/>
    <p:sldId id="591" r:id="rId65"/>
    <p:sldId id="594" r:id="rId66"/>
    <p:sldId id="656" r:id="rId67"/>
    <p:sldId id="657" r:id="rId68"/>
    <p:sldId id="658" r:id="rId69"/>
    <p:sldId id="663" r:id="rId70"/>
    <p:sldId id="659" r:id="rId71"/>
    <p:sldId id="660" r:id="rId72"/>
    <p:sldId id="662" r:id="rId73"/>
    <p:sldId id="468" r:id="rId74"/>
    <p:sldId id="611" r:id="rId75"/>
    <p:sldId id="469" r:id="rId76"/>
    <p:sldId id="489" r:id="rId77"/>
    <p:sldId id="490" r:id="rId78"/>
    <p:sldId id="470" r:id="rId79"/>
    <p:sldId id="472" r:id="rId80"/>
    <p:sldId id="496" r:id="rId81"/>
    <p:sldId id="532" r:id="rId82"/>
    <p:sldId id="449" r:id="rId83"/>
    <p:sldId id="494" r:id="rId84"/>
    <p:sldId id="647" r:id="rId85"/>
    <p:sldId id="499" r:id="rId86"/>
    <p:sldId id="517" r:id="rId87"/>
    <p:sldId id="614" r:id="rId88"/>
    <p:sldId id="500" r:id="rId89"/>
    <p:sldId id="523" r:id="rId90"/>
    <p:sldId id="524" r:id="rId91"/>
    <p:sldId id="525" r:id="rId92"/>
    <p:sldId id="507" r:id="rId93"/>
    <p:sldId id="605" r:id="rId94"/>
    <p:sldId id="612" r:id="rId95"/>
    <p:sldId id="518" r:id="rId96"/>
    <p:sldId id="615" r:id="rId97"/>
    <p:sldId id="533" r:id="rId98"/>
    <p:sldId id="616" r:id="rId99"/>
    <p:sldId id="667" r:id="rId100"/>
    <p:sldId id="668" r:id="rId101"/>
    <p:sldId id="669" r:id="rId102"/>
    <p:sldId id="671" r:id="rId103"/>
    <p:sldId id="672" r:id="rId104"/>
    <p:sldId id="674" r:id="rId105"/>
    <p:sldId id="675" r:id="rId106"/>
    <p:sldId id="676" r:id="rId107"/>
    <p:sldId id="677" r:id="rId108"/>
    <p:sldId id="678" r:id="rId109"/>
    <p:sldId id="679" r:id="rId110"/>
    <p:sldId id="680" r:id="rId111"/>
    <p:sldId id="617" r:id="rId112"/>
    <p:sldId id="618" r:id="rId113"/>
    <p:sldId id="619" r:id="rId114"/>
    <p:sldId id="621" r:id="rId115"/>
    <p:sldId id="622" r:id="rId116"/>
    <p:sldId id="623" r:id="rId117"/>
    <p:sldId id="625" r:id="rId118"/>
    <p:sldId id="624" r:id="rId119"/>
    <p:sldId id="626" r:id="rId120"/>
    <p:sldId id="627" r:id="rId121"/>
    <p:sldId id="628" r:id="rId122"/>
    <p:sldId id="629" r:id="rId123"/>
    <p:sldId id="630" r:id="rId124"/>
    <p:sldId id="637" r:id="rId125"/>
    <p:sldId id="632" r:id="rId126"/>
    <p:sldId id="633" r:id="rId127"/>
    <p:sldId id="634" r:id="rId128"/>
    <p:sldId id="639" r:id="rId129"/>
    <p:sldId id="638" r:id="rId1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BDC3C0"/>
    <a:srgbClr val="1C36A4"/>
    <a:srgbClr val="D32B5F"/>
    <a:srgbClr val="E47899"/>
    <a:srgbClr val="8C643C"/>
    <a:srgbClr val="E686A4"/>
    <a:srgbClr val="352311"/>
    <a:srgbClr val="371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4" autoAdjust="0"/>
    <p:restoredTop sz="94388" autoAdjust="0"/>
  </p:normalViewPr>
  <p:slideViewPr>
    <p:cSldViewPr>
      <p:cViewPr>
        <p:scale>
          <a:sx n="100" d="100"/>
          <a:sy n="100" d="100"/>
        </p:scale>
        <p:origin x="-2004" y="-46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88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84" Type="http://schemas.openxmlformats.org/officeDocument/2006/relationships/slide" Target="slides/slide55.xml"/><Relationship Id="rId89" Type="http://schemas.openxmlformats.org/officeDocument/2006/relationships/slide" Target="slides/slide60.xml"/><Relationship Id="rId112" Type="http://schemas.openxmlformats.org/officeDocument/2006/relationships/slide" Target="slides/slide83.xml"/><Relationship Id="rId133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102" Type="http://schemas.openxmlformats.org/officeDocument/2006/relationships/slide" Target="slides/slide73.xml"/><Relationship Id="rId123" Type="http://schemas.openxmlformats.org/officeDocument/2006/relationships/slide" Target="slides/slide94.xml"/><Relationship Id="rId128" Type="http://schemas.openxmlformats.org/officeDocument/2006/relationships/slide" Target="slides/slide9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1.xml"/><Relationship Id="rId95" Type="http://schemas.openxmlformats.org/officeDocument/2006/relationships/slide" Target="slides/slide66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105" Type="http://schemas.openxmlformats.org/officeDocument/2006/relationships/slide" Target="slides/slide76.xml"/><Relationship Id="rId113" Type="http://schemas.openxmlformats.org/officeDocument/2006/relationships/slide" Target="slides/slide84.xml"/><Relationship Id="rId118" Type="http://schemas.openxmlformats.org/officeDocument/2006/relationships/slide" Target="slides/slide89.xml"/><Relationship Id="rId126" Type="http://schemas.openxmlformats.org/officeDocument/2006/relationships/slide" Target="slides/slide97.xml"/><Relationship Id="rId13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80" Type="http://schemas.openxmlformats.org/officeDocument/2006/relationships/slide" Target="slides/slide51.xml"/><Relationship Id="rId85" Type="http://schemas.openxmlformats.org/officeDocument/2006/relationships/slide" Target="slides/slide56.xml"/><Relationship Id="rId93" Type="http://schemas.openxmlformats.org/officeDocument/2006/relationships/slide" Target="slides/slide64.xml"/><Relationship Id="rId98" Type="http://schemas.openxmlformats.org/officeDocument/2006/relationships/slide" Target="slides/slide69.xml"/><Relationship Id="rId121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103" Type="http://schemas.openxmlformats.org/officeDocument/2006/relationships/slide" Target="slides/slide74.xml"/><Relationship Id="rId108" Type="http://schemas.openxmlformats.org/officeDocument/2006/relationships/slide" Target="slides/slide79.xml"/><Relationship Id="rId116" Type="http://schemas.openxmlformats.org/officeDocument/2006/relationships/slide" Target="slides/slide87.xml"/><Relationship Id="rId124" Type="http://schemas.openxmlformats.org/officeDocument/2006/relationships/slide" Target="slides/slide95.xml"/><Relationship Id="rId129" Type="http://schemas.openxmlformats.org/officeDocument/2006/relationships/slide" Target="slides/slide10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91" Type="http://schemas.openxmlformats.org/officeDocument/2006/relationships/slide" Target="slides/slide62.xml"/><Relationship Id="rId96" Type="http://schemas.openxmlformats.org/officeDocument/2006/relationships/slide" Target="slides/slide67.xml"/><Relationship Id="rId111" Type="http://schemas.openxmlformats.org/officeDocument/2006/relationships/slide" Target="slides/slide82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6" Type="http://schemas.openxmlformats.org/officeDocument/2006/relationships/slide" Target="slides/slide77.xml"/><Relationship Id="rId114" Type="http://schemas.openxmlformats.org/officeDocument/2006/relationships/slide" Target="slides/slide85.xml"/><Relationship Id="rId119" Type="http://schemas.openxmlformats.org/officeDocument/2006/relationships/slide" Target="slides/slide90.xml"/><Relationship Id="rId127" Type="http://schemas.openxmlformats.org/officeDocument/2006/relationships/slide" Target="slides/slide9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81" Type="http://schemas.openxmlformats.org/officeDocument/2006/relationships/slide" Target="slides/slide52.xml"/><Relationship Id="rId86" Type="http://schemas.openxmlformats.org/officeDocument/2006/relationships/slide" Target="slides/slide57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slide" Target="slides/slide72.xml"/><Relationship Id="rId122" Type="http://schemas.openxmlformats.org/officeDocument/2006/relationships/slide" Target="slides/slide93.xml"/><Relationship Id="rId130" Type="http://schemas.openxmlformats.org/officeDocument/2006/relationships/slide" Target="slides/slide101.xml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109" Type="http://schemas.openxmlformats.org/officeDocument/2006/relationships/slide" Target="slides/slide8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04" Type="http://schemas.openxmlformats.org/officeDocument/2006/relationships/slide" Target="slides/slide75.xml"/><Relationship Id="rId120" Type="http://schemas.openxmlformats.org/officeDocument/2006/relationships/slide" Target="slides/slide91.xml"/><Relationship Id="rId125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110" Type="http://schemas.openxmlformats.org/officeDocument/2006/relationships/slide" Target="slides/slide81.xml"/><Relationship Id="rId115" Type="http://schemas.openxmlformats.org/officeDocument/2006/relationships/slide" Target="slides/slide86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016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47382C-3931-4D14-ACAA-E7BB8E81191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45BD2C-1617-4986-A9C7-313690B424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2A031C-3B7E-4ED9-94B5-D3275EEB405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997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C85B0A-1B39-4A84-8553-58FABCE8DC5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0FDFF1-BE73-4105-9D2A-F9CACCBE86E7}" type="slidenum">
              <a:rPr lang="ru-RU" b="0" smtClean="0">
                <a:solidFill>
                  <a:srgbClr val="000000"/>
                </a:solidFill>
              </a:rPr>
              <a:pPr eaLnBrk="1" hangingPunct="1"/>
              <a:t>31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7AF7F5-95AB-409D-ADAB-6ED6DDD78DF1}" type="slidenum">
              <a:rPr lang="ru-RU" b="0" smtClean="0">
                <a:solidFill>
                  <a:srgbClr val="000000"/>
                </a:solidFill>
              </a:rPr>
              <a:pPr eaLnBrk="1" hangingPunct="1"/>
              <a:t>33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2A031C-3B7E-4ED9-94B5-D3275EEB405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FB99EB-C6E0-4A3B-92AE-C3C24DBD1CAB}" type="slidenum">
              <a:rPr lang="ru-RU" b="0" smtClean="0">
                <a:solidFill>
                  <a:srgbClr val="000000"/>
                </a:solidFill>
              </a:rPr>
              <a:pPr eaLnBrk="1" hangingPunct="1"/>
              <a:t>34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F3E8187-CA3C-48D3-8D8D-EE4864088077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46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0FDE74B-2A8B-4C5C-96AC-AD933B08575F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4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89C701-4F76-43DF-A98C-EA72AD9534F5}" type="slidenum">
              <a:rPr lang="ru-RU" b="0" smtClean="0">
                <a:solidFill>
                  <a:srgbClr val="000000"/>
                </a:solidFill>
              </a:rPr>
              <a:pPr eaLnBrk="1" hangingPunct="1"/>
              <a:t>47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9D2950-0F97-4395-A663-3B073E8556CE}" type="slidenum">
              <a:rPr lang="ru-RU" b="0">
                <a:solidFill>
                  <a:prstClr val="black"/>
                </a:solidFill>
              </a:rPr>
              <a:pPr eaLnBrk="1" hangingPunct="1"/>
              <a:t>48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8A7DF8-810A-461C-BEB4-44EA9CE11970}" type="slidenum">
              <a:rPr lang="ru-RU" b="0">
                <a:solidFill>
                  <a:prstClr val="black"/>
                </a:solidFill>
              </a:rPr>
              <a:pPr eaLnBrk="1" hangingPunct="1"/>
              <a:t>49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52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53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2518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6184E9-4046-4479-8728-96357420197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05A88B-C2A5-437D-B215-64229CCE8C4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5BC5C3-A5D8-4A74-9A10-3175376DBA97}" type="slidenum">
              <a:rPr lang="ru-RU" b="0">
                <a:solidFill>
                  <a:prstClr val="black"/>
                </a:solidFill>
              </a:rPr>
              <a:pPr eaLnBrk="1" hangingPunct="1"/>
              <a:t>59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60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61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FEB7EA-EB89-4E47-8CF3-6BFE75FFEDC7}" type="slidenum">
              <a:rPr lang="ru-RU" b="0">
                <a:solidFill>
                  <a:srgbClr val="000000"/>
                </a:solidFill>
              </a:rPr>
              <a:pPr eaLnBrk="1" hangingPunct="1"/>
              <a:t>62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AA15F5-1735-47DF-84AE-568C5BC55454}" type="slidenum">
              <a:rPr lang="ru-RU" b="0">
                <a:solidFill>
                  <a:srgbClr val="000000"/>
                </a:solidFill>
              </a:rPr>
              <a:pPr eaLnBrk="1" hangingPunct="1"/>
              <a:t>63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7B584-8D87-4FF3-84E3-F0DC473E969A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5D224E7-CD77-41A8-8581-C527A55AF5D0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66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EE950B-A189-4DCF-B377-9D9A4EA094CB}" type="slidenum">
              <a:rPr lang="ru-RU" b="0" smtClean="0">
                <a:solidFill>
                  <a:srgbClr val="000000"/>
                </a:solidFill>
              </a:rPr>
              <a:pPr eaLnBrk="1" hangingPunct="1"/>
              <a:t>67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088273-DD15-4872-BEE2-7E1D9B3ECA97}" type="slidenum">
              <a:rPr lang="ru-RU" b="0" smtClean="0">
                <a:solidFill>
                  <a:srgbClr val="000000"/>
                </a:solidFill>
              </a:rPr>
              <a:pPr eaLnBrk="1" hangingPunct="1"/>
              <a:t>69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74A274-61C0-4402-BB21-F28BCC3F198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9D983D-018C-486E-8586-8D4826233076}" type="slidenum">
              <a:rPr lang="ru-RU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8F812-F676-4660-B8E4-6768E5E1F76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81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DF54C04-89CD-43E6-99F4-4FA1A7A420DA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83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9E4A6F9-C100-409B-8EFD-01CD9C3CC8E0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84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EFE9EB-5A7D-4059-860A-11F1B6817A90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85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4195358-8559-4979-ABC9-A687B49E70DF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88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731E76-2DA4-4D98-ADBC-A1D51BE4FB87}" type="slidenum">
              <a:rPr lang="ru-RU">
                <a:solidFill>
                  <a:prstClr val="black"/>
                </a:solidFill>
              </a:rPr>
              <a:pPr>
                <a:defRPr/>
              </a:pPr>
              <a:t>95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36BED8B-6B8E-49D4-9C41-3CC58D9B1A2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97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7214E2-30A5-4CCF-AB36-9B56ED2BE623}" type="slidenum">
              <a:rPr lang="ru-RU" b="0" smtClean="0">
                <a:solidFill>
                  <a:prstClr val="black"/>
                </a:solidFill>
              </a:rPr>
              <a:pPr eaLnBrk="1" hangingPunct="1"/>
              <a:t>17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35FB5E2-2FA2-4B63-90BC-A8772AB179EC}" type="slidenum">
              <a:rPr lang="en-US" b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hangingPunct="1"/>
              <a:t>98</a:t>
            </a:fld>
            <a:endParaRPr lang="en-US" b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BBFA7E-128A-40B7-90B6-64ABC6CADB5F}" type="slidenum">
              <a:rPr lang="ru-RU">
                <a:solidFill>
                  <a:prstClr val="black"/>
                </a:solidFill>
              </a:rPr>
              <a:pPr>
                <a:defRPr/>
              </a:pPr>
              <a:t>99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088273-DD15-4872-BEE2-7E1D9B3ECA97}" type="slidenum">
              <a:rPr lang="ru-RU" b="0" smtClean="0">
                <a:solidFill>
                  <a:srgbClr val="000000"/>
                </a:solidFill>
              </a:rPr>
              <a:pPr eaLnBrk="1" hangingPunct="1"/>
              <a:t>101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A4AA63-04EF-4111-9F0C-21EDBB0DF8C2}" type="slidenum">
              <a:rPr lang="ru-RU" b="0" smtClean="0">
                <a:solidFill>
                  <a:prstClr val="black"/>
                </a:solidFill>
              </a:rPr>
              <a:pPr eaLnBrk="1" hangingPunct="1"/>
              <a:t>18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780D62-C424-40BD-A115-40FED08051D0}" type="slidenum">
              <a:rPr lang="ru-RU" b="0" smtClean="0">
                <a:solidFill>
                  <a:prstClr val="black"/>
                </a:solidFill>
              </a:rPr>
              <a:pPr eaLnBrk="1" hangingPunct="1"/>
              <a:t>19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2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890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25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626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193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827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121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919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254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598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9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61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567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92451-8FF9-45A2-8036-08270A7B43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B6F8-AB69-42AB-AE05-FA64B109F3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325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B13-5EAC-45C0-B56A-B385416376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1E9F9-A0DF-4143-B637-955A554460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409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610E-D43E-46E2-BFE9-51DACF7707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63C1-3382-4BAA-9CEE-0996AE0D93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781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FB9D-CBEB-4CFD-8A90-41C807A0A7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7B8B2-226A-4AB6-B224-DA50C1A8EB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393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BF2F-B379-40F5-A665-4E0F9B7EEB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9AC3-952C-47E3-B7B6-138A0E33E9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93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9E7A-5EC2-4D70-B231-30EFDAFC7A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132F-A13F-4573-81C1-EDF564482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637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19A0-7A6A-4CDB-AF87-09868606C2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21BC-C5FE-4B2D-B96A-65A93448B0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597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6C11-F408-47BE-9D3D-008B980A9D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3332D-C42F-4E79-AD4D-4C8FFDBA9A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33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E133-AB6B-42E3-81B8-84984A30C8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43BB-9C11-4043-B41A-1F9F4508B1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86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423BE0-671C-4AB4-9C05-8D93CFADD744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200652-5C7C-4B89-B8B7-63D94066D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354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7A3C-BA1E-4964-9166-93F43DAB35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871E0-EB4B-4334-9F66-7DB903113D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75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60B32-213B-485E-AB0D-1049A2B9F3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C96B-9333-472C-8EEC-049EE7E8B7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235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984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913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479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79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796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557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691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37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F93B6A-018A-4E7C-B9CA-726A0E68A6AC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04768-47E8-4762-A745-DF91E1EFC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103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36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256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677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775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306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469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189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380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567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16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B181-DA97-4A87-91F7-A25D458A8152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B151CE-4287-48EE-BF24-6C3C0F7D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8813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110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864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812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766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379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579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598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053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908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13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A733DA-5209-4896-9CA5-7D19E01D92EB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EA44922-2072-43B9-995B-994D09B33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74408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84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45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5808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328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5517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36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019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678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6965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71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257B7E-4A4E-43C1-A482-998483A01454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4CE498-17FF-434C-BF77-19D14CF5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0395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16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669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873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503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463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185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43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851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4988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01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9F071E-91EA-4E8D-8E4D-5A2C643C4A58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9A18CE-0A9D-4BEF-A051-A7C04A277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2012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4434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241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92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847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766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5629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847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6589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2950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2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57D653-0A21-4D71-B1EA-73EA8FFC0EDF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11268A-7BDB-44B8-BC3D-475F75B45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3877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174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92451-8FF9-45A2-8036-08270A7B43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B6F8-AB69-42AB-AE05-FA64B109F3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462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B13-5EAC-45C0-B56A-B385416376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1E9F9-A0DF-4143-B637-955A554460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662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610E-D43E-46E2-BFE9-51DACF7707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63C1-3382-4BAA-9CEE-0996AE0D93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661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FB9D-CBEB-4CFD-8A90-41C807A0A7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7B8B2-226A-4AB6-B224-DA50C1A8EB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1809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BF2F-B379-40F5-A665-4E0F9B7EEB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9AC3-952C-47E3-B7B6-138A0E33E9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6351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9E7A-5EC2-4D70-B231-30EFDAFC7A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132F-A13F-4573-81C1-EDF564482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314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19A0-7A6A-4CDB-AF87-09868606C2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21BC-C5FE-4B2D-B96A-65A93448B0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577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6C11-F408-47BE-9D3D-008B980A9D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3332D-C42F-4E79-AD4D-4C8FFDBA9A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080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E133-AB6B-42E3-81B8-84984A30C8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43BB-9C11-4043-B41A-1F9F4508B1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91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825DD-BA63-43E3-8B6B-DA725D99BF1B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DADE72-1319-424A-85E7-6EEF306E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7740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7A3C-BA1E-4964-9166-93F43DAB35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871E0-EB4B-4334-9F66-7DB903113D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4758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60B32-213B-485E-AB0D-1049A2B9F3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C96B-9333-472C-8EEC-049EE7E8B7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320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095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4335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157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984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8237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1306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6121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7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61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021FE-E0AE-4A35-82A5-3412F3A0E0F9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00EA47-E656-43F8-9031-65DDB13F7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3809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134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4059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616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911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1309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2271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1835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439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9574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7A2B11-34DD-4A4C-A61B-D3293F80E01B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763BBD-A982-4FB8-ADA2-4D301858B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9647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5133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536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8092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8910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5518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92451-8FF9-45A2-8036-08270A7B43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B6F8-AB69-42AB-AE05-FA64B109F3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7878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B13-5EAC-45C0-B56A-B385416376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1E9F9-A0DF-4143-B637-955A554460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7707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610E-D43E-46E2-BFE9-51DACF7707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63C1-3382-4BAA-9CEE-0996AE0D93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2750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FB9D-CBEB-4CFD-8A90-41C807A0A7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7B8B2-226A-4AB6-B224-DA50C1A8EB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942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BF2F-B379-40F5-A665-4E0F9B7EEB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9AC3-952C-47E3-B7B6-138A0E33E9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83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37198-E885-4C54-9111-AF26E934150F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FC9BA8-1E70-4465-A469-D28BDFA9E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9798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9E7A-5EC2-4D70-B231-30EFDAFC7A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132F-A13F-4573-81C1-EDF564482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1175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19A0-7A6A-4CDB-AF87-09868606C2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21BC-C5FE-4B2D-B96A-65A93448B0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7438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6C11-F408-47BE-9D3D-008B980A9D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3332D-C42F-4E79-AD4D-4C8FFDBA9A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7125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E133-AB6B-42E3-81B8-84984A30C8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43BB-9C11-4043-B41A-1F9F4508B1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3516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7A3C-BA1E-4964-9166-93F43DAB35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871E0-EB4B-4334-9F66-7DB903113D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0383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60B32-213B-485E-AB0D-1049A2B9F3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C96B-9333-472C-8EEC-049EE7E8B7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4479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6721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59F29-2CD1-4C43-B984-7F2974C127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2644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5A27A-DAF1-4843-AC21-C42B0E2D1E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1425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B3539-4989-45F5-8D6E-28D0EE7EA3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74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57919A7-65CF-4680-BFBB-82CBCE8D37E9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827D307-AE90-4709-8431-4CB1AA2C9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96064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7CE89-2CC4-47AF-8C2B-BC7361676B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485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51376-BD36-4060-8947-5198C90B6C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9077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CA4C8-8608-497C-B131-18318BEFC9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6936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332E3-C932-4B51-8FC2-9FADFCAD4C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2345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D716A-E53F-451E-95FA-FDE6CC488A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0276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53A95-3FAE-463E-BEB8-F6B291561D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4181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F87CA-C8B8-48B8-AEEB-B45655DFF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3523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915D7-F385-49E1-B385-4E4A7AC81F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2972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2A7D7-F4AD-4CB1-A2D8-D59C3AF47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7627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9FD10-AB20-4F08-A593-D17C8CCB2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05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421679F-1AA6-4F9F-916A-BFFC7AB965C1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495D9A4-01CD-4548-80DA-09468FEDF9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34226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FAD4F-5E61-4CD0-A560-D10EC6CA2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706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7090A-180E-4F31-9D79-012156FAF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620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93348-FC1E-40D3-B961-EEE1BDF24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2399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707FB-514C-4889-A018-1C632854C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1604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CDF13-6FF2-47C3-BA5B-23518DAAD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4836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AEA39-5B59-4634-B511-4DCD8B2E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6615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05277-DE81-487E-9DFB-63749B9D6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3168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BBAB0-8F3D-4FF0-BB75-CECFC8BF4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6581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BC138-5971-446F-B82C-3E76188E5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277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CF413-FB81-4F14-8511-2581D7603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75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1239D06-B7B9-411F-AF08-2765DEBBA917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60F0F8E-ADA8-48A4-A1B6-069121E90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3126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7CCE6F9-241E-4F43-B233-7084D4C34BDD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ECE45F4-6CC4-4BE0-B466-DAD67AFB14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55676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019B15-9E25-4DE3-A62C-C9BF4220CA61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3E26B8-9CA6-4CCC-9A2F-3EB840576D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91758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F61E05-3E43-4A3C-883E-DDB27188F5B0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921F0B-ACFB-4D34-AC19-51CE47B9D2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02028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6E48293-CF5F-4946-A3E7-5E708AE961F7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3CD20D-8B59-44E3-BFD3-EB49305BDA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68069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4D54E04-2BF1-4D05-8CA7-D38A0D845F07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42EDB5-D7EB-40BE-8A20-824B614C2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15065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5CAA44-69CC-4F86-99A6-15B07B0D4F76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F97B09-EF02-44EB-9C90-ACDD74E7B0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7205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265A41-8CD1-4179-B89B-C35B63B7A0B7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D6DD9AE-5161-4339-B652-44428BD65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1379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413F38-FD17-409E-B1C9-B005873207EC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553C2A1-D3AA-4B1B-A28D-50F30C2B2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193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1843FAB-B5DA-4B90-970D-9035E7675983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9A9483-9351-4F35-9E60-6633E87315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07315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9A5C2E-ABE2-4125-8373-D24A63E4D9E6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E8A1C6D-B748-401D-9EF0-3C6282368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747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DFDE520-052F-4588-BE84-B7A7B4E4277B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1EBE6B8-4EE8-49B7-9A94-E7E306672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14978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D44094-BF8D-464B-8859-0E68393FD0DC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9DD3F4-02AE-4024-B467-9C40B668C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63882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80D900-DC6B-4A44-8279-8A820BC07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325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92451-8FF9-45A2-8036-08270A7B43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B6F8-AB69-42AB-AE05-FA64B109F3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5204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B13-5EAC-45C0-B56A-B385416376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1E9F9-A0DF-4143-B637-955A554460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0584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610E-D43E-46E2-BFE9-51DACF7707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63C1-3382-4BAA-9CEE-0996AE0D93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2581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FB9D-CBEB-4CFD-8A90-41C807A0A7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7B8B2-226A-4AB6-B224-DA50C1A8EB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8125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BF2F-B379-40F5-A665-4E0F9B7EEB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9AC3-952C-47E3-B7B6-138A0E33E9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7422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9E7A-5EC2-4D70-B231-30EFDAFC7A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132F-A13F-4573-81C1-EDF564482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6966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19A0-7A6A-4CDB-AF87-09868606C2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21BC-C5FE-4B2D-B96A-65A93448B0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143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6C11-F408-47BE-9D3D-008B980A9D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3332D-C42F-4E79-AD4D-4C8FFDBA9A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12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5A3078B-2B62-46F0-8E27-670101547B41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BA0626D-4B13-49AC-BFB0-124414E6C1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68405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E133-AB6B-42E3-81B8-84984A30C8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43BB-9C11-4043-B41A-1F9F4508B1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7363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7A3C-BA1E-4964-9166-93F43DAB35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871E0-EB4B-4334-9F66-7DB903113D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7501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60B32-213B-485E-AB0D-1049A2B9F3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C96B-9333-472C-8EEC-049EE7E8B7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5440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8307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92451-8FF9-45A2-8036-08270A7B43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B6F8-AB69-42AB-AE05-FA64B109F3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849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B13-5EAC-45C0-B56A-B385416376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1E9F9-A0DF-4143-B637-955A554460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0318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8610E-D43E-46E2-BFE9-51DACF7707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63C1-3382-4BAA-9CEE-0996AE0D93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3876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FB9D-CBEB-4CFD-8A90-41C807A0A7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7B8B2-226A-4AB6-B224-DA50C1A8EB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2151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BF2F-B379-40F5-A665-4E0F9B7EEB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9AC3-952C-47E3-B7B6-138A0E33E9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84936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9E7A-5EC2-4D70-B231-30EFDAFC7A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9132F-A13F-4573-81C1-EDF564482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47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4DB1062-BA50-4951-9527-C936B3B8A726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A47AE5-5FA3-4246-B60C-6772A8A2A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209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19A0-7A6A-4CDB-AF87-09868606C2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21BC-C5FE-4B2D-B96A-65A93448B0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0437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6C11-F408-47BE-9D3D-008B980A9D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3332D-C42F-4E79-AD4D-4C8FFDBA9A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4702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E133-AB6B-42E3-81B8-84984A30C8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43BB-9C11-4043-B41A-1F9F4508B1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4904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7A3C-BA1E-4964-9166-93F43DAB35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871E0-EB4B-4334-9F66-7DB903113D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9358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60B32-213B-485E-AB0D-1049A2B9F3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CC96B-9333-472C-8EEC-049EE7E8B7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2891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7774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2082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8626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5998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28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FB24A44-985A-4DFF-B6B0-E13842935394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3D0EA89-EC93-4253-A5F3-C1CA4F352F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67293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5625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222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1597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2570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2623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8079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944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5913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3814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8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F09B1F4-F207-421A-8734-C89454EF6A42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72B0248-54FB-4F19-A25E-EC719C17D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29152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3239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662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3657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6711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4352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3455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6062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7409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631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74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EABE5A-B02C-4AD2-B2A6-18E0C1E9A32D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8E5FAA2-0F0D-4325-86B8-313B04676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27092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510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096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7601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8780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9002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3748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4757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8776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8574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00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0DBFED6-5175-4FDD-A8DA-BCD623320066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05471D6-55B6-4E4F-A5D5-C354F0AE09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2579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096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3941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0149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226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2826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0779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818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8124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9774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73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DD270EB-E296-41AD-BEEB-1714CE064644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378BD85-26E9-458B-B337-1F0E209DF1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5866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5996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1870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7120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41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E41EBBA-2C14-4D1D-BD14-0EDCC861C940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F9B304E-043B-4494-82DA-DF4D3F209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577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65340DB-5772-4F0E-B2BC-E2BB66DDBE8C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5E8CE50-139A-448A-98CF-259FFCF4B9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209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1B58DEF-5A14-46B4-B21E-2B7D60728244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5DE9954-CDA5-4CB4-946B-9B58BCECD7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07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0A25211-2057-4D8D-A213-0EC024274418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64D2CD3-2757-4648-BD0C-3DF2F6DF7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015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DE569E0-139C-425B-9084-2990B45BAC9C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7FC257A-3FC6-410A-9F79-C7FF1A41E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273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D6C916D-D9A0-45CC-B30B-49BCA9190B31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3B4A5C3-452E-4FE6-BC04-F86AD978F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698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6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018EED2-4F7F-4F93-AB37-5C905E9D1813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7BECA62A-E5E7-4F00-8202-718265E3D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126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E43312E-81A5-43CA-9B78-0C39C96930C8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F11B8B3-03A3-4168-9D30-B335C7845C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347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886A795-CDE4-4605-98BA-DB64BB6EB778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4FBBDE5-95FD-4222-A1D0-D74E62B5D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147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A3CDB689-DE5F-45E0-AACD-AB242D8BC35A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4C87A9C4-6E6D-472E-87D3-E43985669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960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19569A0-D44D-4463-8E69-1DDD4822D1D1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FC50949-D2B5-4984-ADDC-8AD5F023C7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090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215B7-A5B0-42C7-B7EF-B80E124E4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88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6C103-7D53-419D-8D64-4F60A5FD5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396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50385-B5B3-4F4E-A2B2-0F55E51BE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59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13E20-3E10-4062-9B7D-CE97DE943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57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44AB1-FC93-40FA-A35C-1AC80807C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8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056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258D6-124D-4070-8C91-8A249D6DC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10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C2E8F-18AC-47FE-8B58-D6D666CEE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65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444A7-7716-4E40-A2C1-40FEAF20D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40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1B94B-85D9-4223-95AF-0BF509D3A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7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C14E-7FC1-4C9F-B056-7E62BA44F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58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1F74A-476D-422D-9CE4-0CB8C63BE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1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31EA-4E3E-419E-9696-CCDEA6CB40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86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98F6C-5976-4BAE-95F0-4E62EC2C09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87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E9F2-2429-4BB5-9466-83FE4B679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831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6CAD7-3A76-4247-BE84-860378E399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88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82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76223-7E67-4E74-A37B-7439CC090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95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47441-78A4-4AAD-AE28-179C372BCA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88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0AA1B-1547-40F7-8DAB-45C8542CC1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22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3F46A-A193-4AD3-B1A5-3B81E7CB5D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217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A997C-79F7-4C05-9AC5-6BDD850421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266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0A774-0666-4B30-A860-BD3F839641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925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55055-91C0-4C9F-B826-B02B21BCD0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25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519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303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37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48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48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600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688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78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243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450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624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99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621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4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90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532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684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62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22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834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464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919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834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699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1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24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4642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075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848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889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621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617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706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740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4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35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2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14F432-81F9-452F-98C9-9CC603732228}" type="datetimeFigureOut">
              <a:rPr lang="ru-RU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A94F66-1ED4-48F2-A978-D11F4E3B6185}" type="slidenum">
              <a:rPr lang="ru-RU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4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7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42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9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4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2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3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14F432-81F9-452F-98C9-9CC603732228}" type="datetimeFigureOut">
              <a:rPr lang="ru-RU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A94F66-1ED4-48F2-A978-D11F4E3B6185}" type="slidenum">
              <a:rPr lang="ru-RU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4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1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9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AF4DE-E13A-49FE-B76D-756733ACD674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F96B8-7CFE-4157-A1A1-FF9C4F84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14F432-81F9-452F-98C9-9CC603732228}" type="datetimeFigureOut">
              <a:rPr lang="ru-RU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A94F66-1ED4-48F2-A978-D11F4E3B6185}" type="slidenum">
              <a:rPr lang="ru-RU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6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A4160813-8441-4AD9-A336-E8AE16492B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4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25CEBBB6-FEA5-47A8-B354-5B9121D1E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BCD94CE-A307-4525-993A-B77EC30B1E24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8F8ED3C-045A-46AB-820F-4CD7800B1B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85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14F432-81F9-452F-98C9-9CC603732228}" type="datetimeFigureOut">
              <a:rPr lang="ru-RU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A94F66-1ED4-48F2-A978-D11F4E3B6185}" type="slidenum">
              <a:rPr lang="ru-RU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14F432-81F9-452F-98C9-9CC603732228}" type="datetimeFigureOut">
              <a:rPr lang="ru-RU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24.05.2012</a:t>
            </a:fld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A94F66-1ED4-48F2-A978-D11F4E3B6185}" type="slidenum">
              <a:rPr lang="ru-RU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2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4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D6CB7D-CA81-46B0-8C99-5EF556993452}" type="datetimeFigureOut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24.05.2012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0E5696-09E6-40DE-A410-006C88CED4F7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57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D6CB7D-CA81-46B0-8C99-5EF556993452}" type="datetimeFigureOut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24.05.2012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0E5696-09E6-40DE-A410-006C88CED4F7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81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D6CB7D-CA81-46B0-8C99-5EF556993452}" type="datetimeFigureOut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24.05.2012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10E5696-09E6-40DE-A410-006C88CED4F7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23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2E62D5-56DB-433A-9D01-B59317830F80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59C832-ACE8-44D2-A27C-AA4791D0F7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C003BEF-6AE7-4BA4-B240-3CDFD4752E15}" type="datetimeFigureOut">
              <a:rPr lang="ru-RU"/>
              <a:pPr>
                <a:defRPr/>
              </a:pPr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C7F7DF0-6BD9-48CC-96DE-8E80CDC958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0180E92-91F7-4BAA-8517-BE661EC67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1AEB-1B0D-47AE-B85E-837650B411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2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3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7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0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75.xml"/><Relationship Id="rId5" Type="http://schemas.openxmlformats.org/officeDocument/2006/relationships/image" Target="../media/image1.png"/><Relationship Id="rId4" Type="http://schemas.openxmlformats.org/officeDocument/2006/relationships/image" Target="../media/image15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mailto:s.kuleshov@1c-bitrix.ru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.png"/><Relationship Id="rId5" Type="http://schemas.openxmlformats.org/officeDocument/2006/relationships/image" Target="../media/image109.jpeg"/><Relationship Id="rId4" Type="http://schemas.openxmlformats.org/officeDocument/2006/relationships/hyperlink" Target="http://www.1c-bitrix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6.png"/><Relationship Id="rId7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5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32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6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47.png"/><Relationship Id="rId9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9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7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47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s.kuleshov@1c-bitrix.ru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.png"/><Relationship Id="rId5" Type="http://schemas.openxmlformats.org/officeDocument/2006/relationships/image" Target="../media/image109.jpeg"/><Relationship Id="rId4" Type="http://schemas.openxmlformats.org/officeDocument/2006/relationships/hyperlink" Target="http://www.1c-bitrix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22.xml"/><Relationship Id="rId5" Type="http://schemas.openxmlformats.org/officeDocument/2006/relationships/image" Target="../media/image2.png"/><Relationship Id="rId4" Type="http://schemas.openxmlformats.org/officeDocument/2006/relationships/image" Target="../media/image1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2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33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2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2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2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2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2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2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22.xml"/><Relationship Id="rId6" Type="http://schemas.openxmlformats.org/officeDocument/2006/relationships/image" Target="../media/image1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22.xml"/><Relationship Id="rId6" Type="http://schemas.openxmlformats.org/officeDocument/2006/relationships/image" Target="../media/image123.png"/><Relationship Id="rId5" Type="http://schemas.openxmlformats.org/officeDocument/2006/relationships/image" Target="../media/image5.png"/><Relationship Id="rId4" Type="http://schemas.openxmlformats.org/officeDocument/2006/relationships/image" Target="../media/image12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3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1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27.png"/><Relationship Id="rId5" Type="http://schemas.openxmlformats.org/officeDocument/2006/relationships/image" Target="../media/image126.png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12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8.xml"/><Relationship Id="rId6" Type="http://schemas.openxmlformats.org/officeDocument/2006/relationships/image" Target="../media/image126.png"/><Relationship Id="rId5" Type="http://schemas.openxmlformats.org/officeDocument/2006/relationships/image" Target="../media/image129.png"/><Relationship Id="rId4" Type="http://schemas.openxmlformats.org/officeDocument/2006/relationships/image" Target="../media/image2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8.xml"/><Relationship Id="rId6" Type="http://schemas.openxmlformats.org/officeDocument/2006/relationships/image" Target="../media/image130.png"/><Relationship Id="rId5" Type="http://schemas.openxmlformats.org/officeDocument/2006/relationships/image" Target="../media/image126.png"/><Relationship Id="rId4" Type="http://schemas.openxmlformats.org/officeDocument/2006/relationships/image" Target="../media/image2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27.png"/><Relationship Id="rId5" Type="http://schemas.openxmlformats.org/officeDocument/2006/relationships/image" Target="../media/image131.png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39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4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image" Target="../media/image143.jpeg"/><Relationship Id="rId3" Type="http://schemas.openxmlformats.org/officeDocument/2006/relationships/image" Target="../media/image4.png"/><Relationship Id="rId7" Type="http://schemas.openxmlformats.org/officeDocument/2006/relationships/image" Target="../media/image137.jpeg"/><Relationship Id="rId12" Type="http://schemas.openxmlformats.org/officeDocument/2006/relationships/image" Target="../media/image14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1.xml"/><Relationship Id="rId6" Type="http://schemas.openxmlformats.org/officeDocument/2006/relationships/image" Target="../media/image136.jpeg"/><Relationship Id="rId11" Type="http://schemas.openxmlformats.org/officeDocument/2006/relationships/image" Target="../media/image141.png"/><Relationship Id="rId5" Type="http://schemas.openxmlformats.org/officeDocument/2006/relationships/image" Target="../media/image5.png"/><Relationship Id="rId10" Type="http://schemas.openxmlformats.org/officeDocument/2006/relationships/image" Target="../media/image140.jpeg"/><Relationship Id="rId4" Type="http://schemas.openxmlformats.org/officeDocument/2006/relationships/image" Target="../media/image135.png"/><Relationship Id="rId9" Type="http://schemas.openxmlformats.org/officeDocument/2006/relationships/image" Target="../media/image13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39.xml"/><Relationship Id="rId5" Type="http://schemas.openxmlformats.org/officeDocument/2006/relationships/image" Target="../media/image135.png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4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4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6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26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6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14400" y="5181600"/>
            <a:ext cx="792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Сергей Кулешов</a:t>
            </a:r>
          </a:p>
          <a:p>
            <a:pPr algn="r" eaLnBrk="1" hangingPunct="1"/>
            <a:r>
              <a:rPr lang="ru-RU" sz="2400" b="0" dirty="0">
                <a:latin typeface="Calibri" pitchFamily="34" charset="0"/>
                <a:cs typeface="Calibri" pitchFamily="34" charset="0"/>
              </a:rPr>
              <a:t>Менеджер по работе </a:t>
            </a:r>
          </a:p>
          <a:p>
            <a:pPr algn="r" eaLnBrk="1" hangingPunct="1"/>
            <a:r>
              <a:rPr lang="ru-RU" sz="2400" b="0" dirty="0">
                <a:latin typeface="Calibri" pitchFamily="34" charset="0"/>
                <a:cs typeface="Calibri" pitchFamily="34" charset="0"/>
              </a:rPr>
              <a:t>с партнёрами и клиентами</a:t>
            </a:r>
          </a:p>
          <a:p>
            <a:pPr algn="r" eaLnBrk="1" hangingPunct="1"/>
            <a:r>
              <a:rPr lang="ru-RU" sz="2400" b="0" dirty="0">
                <a:latin typeface="Calibri" pitchFamily="34" charset="0"/>
                <a:cs typeface="Calibri" pitchFamily="34" charset="0"/>
              </a:rPr>
              <a:t>«1С-Битрикс»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1431" y="205740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" y="2514600"/>
            <a:ext cx="8634984" cy="1295400"/>
          </a:xfrm>
        </p:spPr>
        <p:txBody>
          <a:bodyPr/>
          <a:lstStyle/>
          <a:p>
            <a:pPr algn="r"/>
            <a:r>
              <a:rPr lang="ru-RU" sz="3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Что должен уметь современный </a:t>
            </a:r>
            <a:r>
              <a:rPr lang="ru-RU" sz="3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интернет-магазин</a:t>
            </a:r>
            <a:r>
              <a:rPr lang="ru-RU" sz="2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Преимущества и возможности </a:t>
            </a:r>
            <a:r>
              <a:rPr lang="ru-RU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платформы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«1С-Битрикс</a:t>
            </a:r>
            <a:r>
              <a:rPr lang="ru-RU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» </a:t>
            </a:r>
            <a:endParaRPr lang="ru-RU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384" y="21061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8"/>
            <a:ext cx="9140044" cy="2252351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-35625" y="2873825"/>
            <a:ext cx="8874825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Интернет-магазин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493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7753196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0"/>
            <a:ext cx="914904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-76200" y="1362161"/>
            <a:ext cx="5724128" cy="3240360"/>
          </a:xfrm>
          <a:prstGeom prst="roundRect">
            <a:avLst>
              <a:gd name="adj" fmla="val 259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 dirty="0" smtClean="0">
              <a:solidFill>
                <a:prstClr val="black"/>
              </a:solidFill>
            </a:endParaRPr>
          </a:p>
          <a:p>
            <a:pPr algn="ctr"/>
            <a:endParaRPr lang="ru-RU" sz="1800" b="0" dirty="0">
              <a:solidFill>
                <a:prstClr val="black"/>
              </a:solidFill>
            </a:endParaRPr>
          </a:p>
          <a:p>
            <a:pPr algn="ctr"/>
            <a:endParaRPr lang="ru-RU" sz="1800" b="0" dirty="0" smtClean="0">
              <a:solidFill>
                <a:prstClr val="black"/>
              </a:solidFill>
            </a:endParaRPr>
          </a:p>
          <a:p>
            <a:pPr algn="ctr"/>
            <a:endParaRPr lang="ru-RU" sz="1800" b="0" dirty="0">
              <a:solidFill>
                <a:prstClr val="black"/>
              </a:solidFill>
            </a:endParaRPr>
          </a:p>
          <a:p>
            <a:pPr algn="ctr"/>
            <a:endParaRPr lang="ru-RU" sz="1800" b="0" dirty="0" smtClean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838" y="1692277"/>
            <a:ext cx="53195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Следите за нами!</a:t>
            </a:r>
            <a:endParaRPr lang="ru-RU" sz="5400" b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0" y="2633717"/>
            <a:ext cx="665102" cy="6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7" y="3589313"/>
            <a:ext cx="589546" cy="58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-5048" y="5638800"/>
            <a:ext cx="9149048" cy="1219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 dirty="0" smtClean="0">
              <a:solidFill>
                <a:prstClr val="black"/>
              </a:solidFill>
            </a:endParaRPr>
          </a:p>
          <a:p>
            <a:pPr algn="ctr"/>
            <a:endParaRPr lang="ru-RU" sz="1800" b="0" dirty="0">
              <a:solidFill>
                <a:prstClr val="black"/>
              </a:solidFill>
            </a:endParaRPr>
          </a:p>
          <a:p>
            <a:pPr algn="ctr"/>
            <a:endParaRPr lang="ru-RU" sz="1800" b="0" dirty="0" smtClean="0">
              <a:solidFill>
                <a:prstClr val="black"/>
              </a:solidFill>
            </a:endParaRPr>
          </a:p>
          <a:p>
            <a:pPr algn="ctr"/>
            <a:endParaRPr lang="ru-RU" sz="1800" b="0" dirty="0">
              <a:solidFill>
                <a:prstClr val="black"/>
              </a:solidFill>
            </a:endParaRPr>
          </a:p>
          <a:p>
            <a:pPr algn="ctr"/>
            <a:endParaRPr lang="ru-RU" sz="1800" b="0" dirty="0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7852" y="5962681"/>
            <a:ext cx="3324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u="sng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endParaRPr lang="ru-RU" sz="3600" b="0" u="sng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3312" y="3625377"/>
            <a:ext cx="3508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facebook.com/1CBitrix</a:t>
            </a:r>
            <a:endParaRPr lang="ru-RU" sz="2800" b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9751" y="2700391"/>
            <a:ext cx="331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twitter.com/1C_Bitrix</a:t>
            </a:r>
            <a:endParaRPr lang="ru-RU" sz="2800" b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5769337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51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8"/>
          <p:cNvSpPr txBox="1">
            <a:spLocks noChangeArrowheads="1"/>
          </p:cNvSpPr>
          <p:nvPr/>
        </p:nvSpPr>
        <p:spPr bwMode="auto">
          <a:xfrm>
            <a:off x="423874" y="4495809"/>
            <a:ext cx="2852737" cy="213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40000"/>
              </a:spcAft>
            </a:pP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Сергей Кулешов</a:t>
            </a:r>
          </a:p>
          <a:p>
            <a:pPr eaLnBrk="1" hangingPunct="1">
              <a:spcAft>
                <a:spcPct val="4000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hlinkClick r:id="rId3"/>
              </a:rPr>
              <a:t>sales@1c-bitrix.ru</a:t>
            </a:r>
            <a:endParaRPr lang="en-US" sz="1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Aft>
                <a:spcPct val="40000"/>
              </a:spcAft>
            </a:pPr>
            <a:r>
              <a:rPr lang="ru-RU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8-800-250-18-60</a:t>
            </a:r>
          </a:p>
          <a:p>
            <a:pPr eaLnBrk="1" hangingPunct="1">
              <a:spcAft>
                <a:spcPct val="4000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en-US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hlinkClick r:id="rId4"/>
              </a:rPr>
              <a:t>://www.1c-bitrix.ru</a:t>
            </a:r>
            <a:endParaRPr lang="en-US" sz="1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Aft>
                <a:spcPct val="40000"/>
              </a:spcAft>
            </a:pPr>
            <a:endParaRPr lang="ru-RU" sz="1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011" name="Picture 2" descr="C:\Users\Natalia\Downloads\9560810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27" y="11122"/>
            <a:ext cx="4556125" cy="683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10"/>
          <p:cNvSpPr txBox="1">
            <a:spLocks noChangeArrowheads="1"/>
          </p:cNvSpPr>
          <p:nvPr/>
        </p:nvSpPr>
        <p:spPr bwMode="auto">
          <a:xfrm>
            <a:off x="393714" y="2286010"/>
            <a:ext cx="58340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Спасибо за внимание!</a:t>
            </a:r>
            <a:r>
              <a:rPr lang="ru-RU" sz="4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ru-RU" sz="4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ru-RU" sz="4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</a:t>
            </a:r>
            <a:r>
              <a:rPr lang="ru-RU" sz="4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опросы</a:t>
            </a:r>
            <a:r>
              <a:rPr lang="ru-RU" sz="4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?</a:t>
            </a:r>
            <a:endParaRPr lang="en-US" sz="44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301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3334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48" y="1518025"/>
            <a:ext cx="3944276" cy="313932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649084" y="1319192"/>
            <a:ext cx="37657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В поставку продукта включено готовое решение для быстрого открытия собственного интернет-магазина.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готовая адаптированная структура</a:t>
            </a: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настроенные сервисы и типовой контент</a:t>
            </a: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мастер настройки магазина</a:t>
            </a: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мастер создания торгового каталога</a:t>
            </a: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Типовой интернет-магазин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380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40040" y="1336565"/>
            <a:ext cx="4153076" cy="490885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1600" dirty="0" smtClean="0"/>
              <a:t>Модуль торгового каталога расширяет возможности информационных блоков и обеспечивает управление </a:t>
            </a:r>
            <a:r>
              <a:rPr lang="ru-RU" sz="1600" dirty="0" err="1" smtClean="0"/>
              <a:t>многовалютными</a:t>
            </a:r>
            <a:r>
              <a:rPr lang="ru-RU" sz="1600" dirty="0" smtClean="0"/>
              <a:t> ценами для товаров, обслуживание розничной и дилерской сети.</a:t>
            </a:r>
          </a:p>
          <a:p>
            <a:pPr marL="0" indent="0">
              <a:buFontTx/>
              <a:buNone/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500" dirty="0" smtClean="0"/>
              <a:t>открытые и закрытые прайс-листы товарных позиций</a:t>
            </a:r>
          </a:p>
          <a:p>
            <a:pPr>
              <a:defRPr/>
            </a:pPr>
            <a:r>
              <a:rPr lang="ru-RU" sz="1500" dirty="0" smtClean="0"/>
              <a:t>неограниченное число типов цен, например: оптовая, мелкооптовая, розничная </a:t>
            </a:r>
          </a:p>
          <a:p>
            <a:pPr>
              <a:defRPr/>
            </a:pPr>
            <a:r>
              <a:rPr lang="ru-RU" sz="1500" dirty="0" smtClean="0"/>
              <a:t>гибкое управление </a:t>
            </a:r>
            <a:r>
              <a:rPr lang="ru-RU" sz="1500" dirty="0" err="1" smtClean="0"/>
              <a:t>скидочными</a:t>
            </a:r>
            <a:r>
              <a:rPr lang="ru-RU" sz="1500" dirty="0" smtClean="0"/>
              <a:t> программами</a:t>
            </a:r>
          </a:p>
          <a:p>
            <a:pPr>
              <a:defRPr/>
            </a:pPr>
            <a:r>
              <a:rPr lang="ru-RU" sz="1500" dirty="0" smtClean="0"/>
              <a:t>выгрузка товаров на электронные торговые площадки (</a:t>
            </a:r>
            <a:r>
              <a:rPr lang="ru-RU" sz="1500" dirty="0" err="1" smtClean="0"/>
              <a:t>Яндекс.Маркет</a:t>
            </a:r>
            <a:r>
              <a:rPr lang="ru-RU" sz="1500" dirty="0" smtClean="0"/>
              <a:t>, </a:t>
            </a:r>
            <a:r>
              <a:rPr lang="ru-RU" sz="1500" dirty="0" err="1" smtClean="0"/>
              <a:t>Рамблер.Покупки</a:t>
            </a:r>
            <a:r>
              <a:rPr lang="ru-RU" sz="1500" dirty="0" smtClean="0"/>
              <a:t> и др.) или </a:t>
            </a:r>
            <a:r>
              <a:rPr lang="ru-RU" sz="1500" dirty="0" err="1" smtClean="0"/>
              <a:t>аффилиат</a:t>
            </a:r>
            <a:r>
              <a:rPr lang="ru-RU" sz="1500" dirty="0" smtClean="0"/>
              <a:t>-витрины</a:t>
            </a:r>
          </a:p>
          <a:p>
            <a:pPr>
              <a:defRPr/>
            </a:pPr>
            <a:r>
              <a:rPr lang="ru-RU" sz="1500" dirty="0" smtClean="0"/>
              <a:t>импорт/экспорт каталогов товаров в формате </a:t>
            </a:r>
            <a:r>
              <a:rPr lang="ru-RU" sz="1500" dirty="0" err="1" smtClean="0"/>
              <a:t>CommerceML</a:t>
            </a:r>
            <a:r>
              <a:rPr lang="ru-RU" sz="1500" dirty="0" smtClean="0"/>
              <a:t>, CSV и многое другое</a:t>
            </a:r>
          </a:p>
          <a:p>
            <a:pPr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212" y="3543310"/>
            <a:ext cx="3791458" cy="261136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63" y="1421844"/>
            <a:ext cx="3847983" cy="19222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304811" y="6270317"/>
            <a:ext cx="54194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800" dirty="0">
                <a:solidFill>
                  <a:srgbClr val="C00000"/>
                </a:solidFill>
                <a:latin typeface="Calibri"/>
              </a:rPr>
              <a:t>Каталог товаров, </a:t>
            </a:r>
            <a:r>
              <a:rPr lang="ru-RU" sz="1800" dirty="0" smtClean="0">
                <a:solidFill>
                  <a:srgbClr val="C00000"/>
                </a:solidFill>
                <a:latin typeface="Calibri"/>
              </a:rPr>
              <a:t>скидки, импорт/экспорт</a:t>
            </a:r>
            <a:endParaRPr lang="ru-RU" sz="1800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Торговый каталог 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31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Объект 2"/>
          <p:cNvSpPr>
            <a:spLocks noGrp="1"/>
          </p:cNvSpPr>
          <p:nvPr>
            <p:ph idx="1"/>
          </p:nvPr>
        </p:nvSpPr>
        <p:spPr>
          <a:xfrm>
            <a:off x="332832" y="1178959"/>
            <a:ext cx="3939128" cy="5237161"/>
          </a:xfrm>
        </p:spPr>
        <p:txBody>
          <a:bodyPr/>
          <a:lstStyle/>
          <a:p>
            <a:pPr>
              <a:buSzPct val="120000"/>
              <a:buBlip>
                <a:blip r:embed="rId2"/>
              </a:buBlip>
            </a:pPr>
            <a:r>
              <a:rPr lang="ru-RU" sz="1600" dirty="0" smtClean="0"/>
              <a:t>пошаговые мастера оформления заказа</a:t>
            </a:r>
          </a:p>
          <a:p>
            <a:pPr>
              <a:buSzPct val="120000"/>
              <a:buBlip>
                <a:blip r:embed="rId2"/>
              </a:buBlip>
            </a:pPr>
            <a:r>
              <a:rPr lang="ru-RU" sz="1600" dirty="0" smtClean="0"/>
              <a:t>персональный раздел покупателя</a:t>
            </a:r>
          </a:p>
          <a:p>
            <a:pPr>
              <a:buSzPct val="120000"/>
              <a:buBlip>
                <a:blip r:embed="rId2"/>
              </a:buBlip>
            </a:pPr>
            <a:r>
              <a:rPr lang="ru-RU" sz="1600" dirty="0" smtClean="0"/>
              <a:t>интерфейс по управлению заказами покупателей</a:t>
            </a:r>
          </a:p>
          <a:p>
            <a:pPr>
              <a:buSzPct val="120000"/>
              <a:buBlip>
                <a:blip r:embed="rId2"/>
              </a:buBlip>
            </a:pPr>
            <a:r>
              <a:rPr lang="ru-RU" sz="1600" dirty="0" smtClean="0"/>
              <a:t>отправка почтовых уведомлений и SMS-извещений для покупателя и администратора магазина </a:t>
            </a:r>
          </a:p>
          <a:p>
            <a:pPr>
              <a:buSzPct val="120000"/>
              <a:buBlip>
                <a:blip r:embed="rId2"/>
              </a:buBlip>
            </a:pPr>
            <a:r>
              <a:rPr lang="ru-RU" sz="1600" dirty="0" smtClean="0"/>
              <a:t>поддержка распространенных электронных платежных систем (кредитная карта VISA, MASTER CARD и др., </a:t>
            </a:r>
            <a:r>
              <a:rPr lang="ru-RU" sz="1600" dirty="0" err="1" smtClean="0"/>
              <a:t>Web</a:t>
            </a:r>
            <a:r>
              <a:rPr lang="ru-RU" sz="1600" dirty="0" smtClean="0"/>
              <a:t> </a:t>
            </a:r>
            <a:r>
              <a:rPr lang="ru-RU" sz="1600" dirty="0" err="1" smtClean="0"/>
              <a:t>Money</a:t>
            </a:r>
            <a:r>
              <a:rPr lang="ru-RU" sz="1600" dirty="0" smtClean="0"/>
              <a:t>, </a:t>
            </a:r>
            <a:r>
              <a:rPr lang="ru-RU" sz="1600" dirty="0" err="1" smtClean="0"/>
              <a:t>Яндекс.Деньги</a:t>
            </a:r>
            <a:r>
              <a:rPr lang="ru-RU" sz="1600" dirty="0" smtClean="0"/>
              <a:t>, квитанции Сбербанка, банковский перевод, Рапида и другие)</a:t>
            </a:r>
          </a:p>
          <a:p>
            <a:pPr>
              <a:buSzPct val="120000"/>
              <a:buBlip>
                <a:blip r:embed="rId2"/>
              </a:buBlip>
            </a:pPr>
            <a:r>
              <a:rPr lang="ru-RU" sz="1600" dirty="0" smtClean="0"/>
              <a:t>внутренние счета покупателей</a:t>
            </a:r>
          </a:p>
          <a:p>
            <a:pPr>
              <a:buSzPct val="120000"/>
              <a:buBlip>
                <a:blip r:embed="rId2"/>
              </a:buBlip>
            </a:pPr>
            <a:r>
              <a:rPr lang="ru-RU" sz="1600" dirty="0" smtClean="0"/>
              <a:t>управление доставкой товаров, поддержка распространенных служб доставки</a:t>
            </a:r>
          </a:p>
          <a:p>
            <a:pPr>
              <a:buSzPct val="120000"/>
              <a:buBlip>
                <a:blip r:embed="rId2"/>
              </a:buBlip>
            </a:pPr>
            <a:r>
              <a:rPr lang="ru-RU" sz="1600" dirty="0" smtClean="0"/>
              <a:t>распечатка бумажных копий документов с сайта</a:t>
            </a:r>
          </a:p>
          <a:p>
            <a:pPr>
              <a:buSzPct val="120000"/>
              <a:buBlip>
                <a:blip r:embed="rId2"/>
              </a:buBlip>
            </a:pPr>
            <a:r>
              <a:rPr lang="ru-RU" sz="1600" dirty="0" err="1" smtClean="0"/>
              <a:t>аффилиатские</a:t>
            </a:r>
            <a:r>
              <a:rPr lang="ru-RU" sz="1600" dirty="0" smtClean="0"/>
              <a:t> сети и многое другое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70" y="1286816"/>
            <a:ext cx="453863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4724400" y="4752969"/>
            <a:ext cx="419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400" dirty="0">
                <a:solidFill>
                  <a:srgbClr val="C00000"/>
                </a:solidFill>
                <a:latin typeface="Calibri"/>
              </a:rPr>
              <a:t>Комплексное решение для организации продаж через Интернет</a:t>
            </a: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 smtClean="0">
                <a:solidFill>
                  <a:srgbClr val="000000"/>
                </a:solidFill>
                <a:cs typeface="Calibri" pitchFamily="34" charset="0"/>
              </a:rPr>
              <a:t>Возможности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35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Объект 2"/>
          <p:cNvSpPr>
            <a:spLocks noGrp="1"/>
          </p:cNvSpPr>
          <p:nvPr>
            <p:ph idx="1"/>
          </p:nvPr>
        </p:nvSpPr>
        <p:spPr>
          <a:xfrm>
            <a:off x="239505" y="1371600"/>
            <a:ext cx="4359473" cy="4688741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1900" dirty="0" smtClean="0"/>
              <a:t>   Модуль валют позволяет: </a:t>
            </a:r>
          </a:p>
          <a:p>
            <a:pPr marL="0" indent="0">
              <a:buFontTx/>
              <a:buNone/>
              <a:defRPr/>
            </a:pPr>
            <a:endParaRPr lang="ru-RU" sz="1800" dirty="0" smtClean="0"/>
          </a:p>
          <a:p>
            <a:pPr marL="271463" indent="-271463">
              <a:buSzPct val="120000"/>
              <a:buBlip>
                <a:blip r:embed="rId2"/>
              </a:buBlip>
              <a:defRPr/>
            </a:pPr>
            <a:r>
              <a:rPr lang="ru-RU" sz="1800" dirty="0" smtClean="0"/>
              <a:t>создать неограниченное количество валют </a:t>
            </a:r>
          </a:p>
          <a:p>
            <a:pPr marL="271463" indent="-271463">
              <a:buSzPct val="120000"/>
              <a:buBlip>
                <a:blip r:embed="rId2"/>
              </a:buBlip>
              <a:defRPr/>
            </a:pPr>
            <a:r>
              <a:rPr lang="ru-RU" sz="1800" dirty="0" smtClean="0"/>
              <a:t>устанавливать курсы валют </a:t>
            </a:r>
          </a:p>
          <a:p>
            <a:pPr marL="271463" indent="-271463">
              <a:buSzPct val="120000"/>
              <a:buBlip>
                <a:blip r:embed="rId2"/>
              </a:buBlip>
              <a:defRPr/>
            </a:pPr>
            <a:r>
              <a:rPr lang="ru-RU" sz="1800" dirty="0" smtClean="0"/>
              <a:t>автоматически загружать новые курсы валют с сайта Центрального Банка РФ (www.cbr.ru) </a:t>
            </a:r>
          </a:p>
          <a:p>
            <a:pPr marL="271463" indent="-271463">
              <a:buSzPct val="120000"/>
              <a:buBlip>
                <a:blip r:embed="rId2"/>
              </a:buBlip>
              <a:defRPr/>
            </a:pPr>
            <a:r>
              <a:rPr lang="ru-RU" sz="1800" dirty="0" smtClean="0"/>
              <a:t>установить курс валюты по умолчанию </a:t>
            </a:r>
          </a:p>
          <a:p>
            <a:pPr marL="271463" indent="-271463">
              <a:buSzPct val="120000"/>
              <a:buBlip>
                <a:blip r:embed="rId2"/>
              </a:buBlip>
              <a:defRPr/>
            </a:pPr>
            <a:r>
              <a:rPr lang="ru-RU" sz="1800" dirty="0" smtClean="0"/>
              <a:t>определить формат вывода суммы в данной валюте на экран </a:t>
            </a:r>
          </a:p>
          <a:p>
            <a:pPr marL="271463" indent="-271463">
              <a:buSzPct val="120000"/>
              <a:buBlip>
                <a:blip r:embed="rId2"/>
              </a:buBlip>
              <a:defRPr/>
            </a:pPr>
            <a:r>
              <a:rPr lang="ru-RU" sz="1800" dirty="0" smtClean="0"/>
              <a:t>автоматически определять валюту для каждого языкового интерфейса и многое другое</a:t>
            </a:r>
          </a:p>
        </p:txBody>
      </p:sp>
      <p:sp>
        <p:nvSpPr>
          <p:cNvPr id="51204" name="Rectangle 7"/>
          <p:cNvSpPr>
            <a:spLocks noChangeArrowheads="1"/>
          </p:cNvSpPr>
          <p:nvPr/>
        </p:nvSpPr>
        <p:spPr bwMode="auto">
          <a:xfrm>
            <a:off x="4319279" y="5001107"/>
            <a:ext cx="4738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sz="1800" dirty="0" err="1">
                <a:solidFill>
                  <a:srgbClr val="C00000"/>
                </a:solidFill>
                <a:latin typeface="Calibri"/>
                <a:cs typeface="Arial" charset="0"/>
              </a:rPr>
              <a:t>Управление</a:t>
            </a:r>
            <a:r>
              <a:rPr lang="en-US" sz="1800" dirty="0">
                <a:solidFill>
                  <a:srgbClr val="C00000"/>
                </a:solidFill>
                <a:latin typeface="Calibri"/>
                <a:cs typeface="Arial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Calibri"/>
                <a:cs typeface="Arial" charset="0"/>
              </a:rPr>
              <a:t>валютами</a:t>
            </a:r>
            <a:r>
              <a:rPr lang="en-US" sz="1800" dirty="0">
                <a:solidFill>
                  <a:srgbClr val="C00000"/>
                </a:solidFill>
                <a:latin typeface="Calibri"/>
                <a:cs typeface="Arial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Calibri"/>
                <a:cs typeface="Arial" charset="0"/>
              </a:rPr>
              <a:t>цены</a:t>
            </a:r>
            <a:endParaRPr lang="ru-RU" sz="1800" dirty="0">
              <a:solidFill>
                <a:srgbClr val="C00000"/>
              </a:solidFill>
              <a:latin typeface="Calibri"/>
              <a:cs typeface="Arial" charset="0"/>
            </a:endParaRPr>
          </a:p>
          <a:p>
            <a:pPr algn="r"/>
            <a:r>
              <a:rPr lang="en-US" sz="1800" dirty="0">
                <a:solidFill>
                  <a:srgbClr val="C00000"/>
                </a:solidFill>
                <a:latin typeface="Calibri"/>
                <a:cs typeface="Arial" charset="0"/>
              </a:rPr>
              <a:t>и </a:t>
            </a:r>
            <a:r>
              <a:rPr lang="en-US" sz="1800" dirty="0" err="1">
                <a:solidFill>
                  <a:srgbClr val="C00000"/>
                </a:solidFill>
                <a:latin typeface="Calibri"/>
                <a:cs typeface="Arial" charset="0"/>
              </a:rPr>
              <a:t>курсами</a:t>
            </a:r>
            <a:r>
              <a:rPr lang="en-US" sz="1800" dirty="0">
                <a:solidFill>
                  <a:srgbClr val="C00000"/>
                </a:solidFill>
                <a:latin typeface="Calibri"/>
                <a:cs typeface="Arial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Calibri"/>
                <a:cs typeface="Arial" charset="0"/>
              </a:rPr>
              <a:t>валют</a:t>
            </a:r>
            <a:endParaRPr lang="en-US" sz="1800" dirty="0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43" y="1447800"/>
            <a:ext cx="3957897" cy="29718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57200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Курсы валют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23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633416" y="1320984"/>
            <a:ext cx="3487936" cy="400145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1800" dirty="0" smtClean="0"/>
              <a:t>Для получения статистики по заказам и товарам служат отчеты и графики. Необходимые поля для отчетов можно легко настроить. </a:t>
            </a:r>
          </a:p>
          <a:p>
            <a:pPr marL="0" indent="0">
              <a:buFontTx/>
              <a:buNone/>
              <a:defRPr/>
            </a:pPr>
            <a:endParaRPr lang="ru-RU" sz="1800" dirty="0"/>
          </a:p>
          <a:p>
            <a:pPr marL="0" indent="0">
              <a:buFontTx/>
              <a:buNone/>
              <a:defRPr/>
            </a:pPr>
            <a:r>
              <a:rPr lang="ru-RU" sz="1800" dirty="0" smtClean="0"/>
              <a:t>Сами отчеты можно выгрузить в таблицу MS </a:t>
            </a:r>
            <a:r>
              <a:rPr lang="ru-RU" sz="1800" dirty="0" err="1" smtClean="0"/>
              <a:t>Excel</a:t>
            </a:r>
            <a:r>
              <a:rPr lang="ru-RU" sz="1800" dirty="0" smtClean="0"/>
              <a:t> для дальнейшего использования.</a:t>
            </a:r>
          </a:p>
          <a:p>
            <a:pPr marL="0" indent="0">
              <a:buFontTx/>
              <a:buNone/>
              <a:defRPr/>
            </a:pPr>
            <a:endParaRPr lang="ru-RU" sz="1800" dirty="0"/>
          </a:p>
          <a:p>
            <a:pPr>
              <a:defRPr/>
            </a:pPr>
            <a:r>
              <a:rPr lang="ru-RU" sz="1800" dirty="0" smtClean="0"/>
              <a:t>отчет по заказам</a:t>
            </a:r>
          </a:p>
          <a:p>
            <a:pPr>
              <a:defRPr/>
            </a:pPr>
            <a:r>
              <a:rPr lang="ru-RU" sz="1800" dirty="0" smtClean="0"/>
              <a:t>отчет по продуктам</a:t>
            </a:r>
          </a:p>
          <a:p>
            <a:pPr>
              <a:defRPr/>
            </a:pPr>
            <a:r>
              <a:rPr lang="ru-RU" sz="1800" dirty="0" smtClean="0"/>
              <a:t>графики по количеству </a:t>
            </a:r>
          </a:p>
          <a:p>
            <a:pPr>
              <a:defRPr/>
            </a:pPr>
            <a:r>
              <a:rPr lang="ru-RU" sz="1800" dirty="0" smtClean="0"/>
              <a:t>графики по деньгам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81" y="1479938"/>
            <a:ext cx="3030537" cy="34321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2" y="2425698"/>
            <a:ext cx="3124200" cy="34369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Отчеты в интернет-магазине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154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" y="11282"/>
            <a:ext cx="9142541" cy="684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13334" y="5181610"/>
            <a:ext cx="9130666" cy="1672903"/>
          </a:xfrm>
          <a:prstGeom prst="rect">
            <a:avLst/>
          </a:prstGeom>
          <a:solidFill>
            <a:schemeClr val="bg1">
              <a:alpha val="86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2514600" y="5181601"/>
            <a:ext cx="6477000" cy="1706539"/>
          </a:xfrm>
        </p:spPr>
        <p:txBody>
          <a:bodyPr/>
          <a:lstStyle/>
          <a:p>
            <a:pPr algn="r"/>
            <a:r>
              <a:rPr lang="ru-RU" sz="2800" b="1" dirty="0" smtClean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Покупателю должно быть удобно приобретать у вас товар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8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-4126" y="0"/>
            <a:ext cx="5871526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4827" y="131837"/>
            <a:ext cx="4014787" cy="782563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Процесс покупки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102749" y="1485017"/>
            <a:ext cx="8767126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Пошаговые </a:t>
            </a:r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мастера оформления </a:t>
            </a: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заказа</a:t>
            </a:r>
          </a:p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Персональный </a:t>
            </a:r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раздел покупателя</a:t>
            </a:r>
          </a:p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Интерфейс </a:t>
            </a:r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 управлению </a:t>
            </a: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заказами покупателей</a:t>
            </a:r>
            <a:endParaRPr lang="ru-RU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Отправка </a:t>
            </a:r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почтовых уведомлений </a:t>
            </a: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SMS-извещений для покупателя и администратора магазина </a:t>
            </a:r>
            <a:endParaRPr lang="ru-RU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Поддержка </a:t>
            </a:r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распространенных </a:t>
            </a: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электронных </a:t>
            </a:r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платежных </a:t>
            </a: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 </a:t>
            </a:r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</a:t>
            </a: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внутренних </a:t>
            </a:r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счетов клиентов</a:t>
            </a:r>
          </a:p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Распечатка </a:t>
            </a:r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бумажных копий документов с </a:t>
            </a: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сайта</a:t>
            </a:r>
            <a:endParaRPr lang="ru-RU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3"/>
              </a:buBlip>
            </a:pPr>
            <a:r>
              <a:rPr lang="ru-RU" sz="2400" b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Аффилиатские</a:t>
            </a: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сети и многое другое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Аня\AppData\Local\Microsoft\Windows\Temporary Internet Files\Content.Outlook\36VJRQY6\line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66800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916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6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63"/>
            <a:ext cx="9144000" cy="686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 bwMode="auto">
          <a:xfrm>
            <a:off x="0" y="-24793"/>
            <a:ext cx="5791200" cy="6882793"/>
          </a:xfrm>
          <a:prstGeom prst="rect">
            <a:avLst/>
          </a:prstGeom>
          <a:solidFill>
            <a:schemeClr val="bg1">
              <a:alpha val="9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8148" y="203425"/>
            <a:ext cx="5478318" cy="642939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Оплата в интернет-магазине</a:t>
            </a:r>
            <a:endParaRPr lang="en-US" sz="2800" b="1" dirty="0" smtClean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380" name="Rectangle 5"/>
          <p:cNvSpPr>
            <a:spLocks noChangeArrowheads="1"/>
          </p:cNvSpPr>
          <p:nvPr/>
        </p:nvSpPr>
        <p:spPr bwMode="auto">
          <a:xfrm>
            <a:off x="24633" y="1232497"/>
            <a:ext cx="5156981" cy="52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93750" indent="-3429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20000"/>
              <a:buFontTx/>
              <a:buBlip>
                <a:blip r:embed="rId4"/>
              </a:buBlip>
            </a:pP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Оплата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наличными курьеру (большинство магазинов)</a:t>
            </a:r>
          </a:p>
          <a:p>
            <a:pPr marL="793750" indent="-3429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20000"/>
              <a:buFontTx/>
              <a:buBlip>
                <a:blip r:embed="rId4"/>
              </a:buBlip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Ш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люзы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 платежным системам (</a:t>
            </a: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WebMoney, Yandex.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Деньги, Деньги.</a:t>
            </a: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Mailru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и к платежным агрегаторам (</a:t>
            </a: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Assist, Robokassa, FlyPay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и др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.)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93750" indent="-3429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20000"/>
              <a:buFontTx/>
              <a:buBlip>
                <a:blip r:embed="rId4"/>
              </a:buBlip>
            </a:pP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Безналичная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оплата: автоматическая генерация счета, квитанции сбербанка и т.п</a:t>
            </a:r>
          </a:p>
          <a:p>
            <a:pPr marL="793750" indent="-3429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20000"/>
              <a:buFontTx/>
              <a:buBlip>
                <a:blip r:embed="rId4"/>
              </a:buBlip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нутренние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многовалютные счета покупателей</a:t>
            </a:r>
          </a:p>
          <a:p>
            <a:pPr marL="793750" indent="-3429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20000"/>
              <a:buFontTx/>
              <a:buBlip>
                <a:blip r:embed="rId4"/>
              </a:buBlip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ластиковые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карты: хранение и защита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Tx/>
              <a:buChar char="•"/>
            </a:pP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Tx/>
              <a:buChar char="•"/>
            </a:pPr>
            <a:endParaRPr lang="ru-RU" sz="1600" b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916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7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 bwMode="auto">
          <a:xfrm>
            <a:off x="4" y="0"/>
            <a:ext cx="51053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9366" y="237305"/>
            <a:ext cx="2943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Доставка товаров</a:t>
            </a:r>
            <a:endParaRPr lang="ru-RU" sz="2800" dirty="0">
              <a:solidFill>
                <a:srgbClr val="000000"/>
              </a:solidFill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70062" y="1136076"/>
            <a:ext cx="48047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4988" indent="-534988" eaLnBrk="1" hangingPunct="1">
              <a:buSzPct val="120000"/>
              <a:buFontTx/>
              <a:buBlip>
                <a:blip r:embed="rId4"/>
              </a:buBlip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Автоматические </a:t>
            </a:r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обработчики служб доставки с поддержкой ряда действующих в России </a:t>
            </a: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служб.</a:t>
            </a:r>
            <a:endParaRPr lang="ru-RU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534988" indent="-534988" eaLnBrk="1" hangingPunct="1">
              <a:buSzPct val="120000"/>
              <a:buFontTx/>
              <a:buBlip>
                <a:blip r:embed="rId4"/>
              </a:buBlip>
            </a:pPr>
            <a:endParaRPr lang="ru-RU" sz="24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534988" indent="-534988" eaLnBrk="1" hangingPunct="1">
              <a:buSzPct val="120000"/>
              <a:buFontTx/>
              <a:buBlip>
                <a:blip r:embed="rId4"/>
              </a:buBlip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Стоимость </a:t>
            </a:r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доставки рассчитывается автоматически по установленному этими службами тарифному плану. </a:t>
            </a:r>
          </a:p>
        </p:txBody>
      </p:sp>
      <p:pic>
        <p:nvPicPr>
          <p:cNvPr id="59397" name="Picture 5" descr="LOGO-R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70" y="5586692"/>
            <a:ext cx="1183192" cy="572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logo-sps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36" y="5586695"/>
            <a:ext cx="710983" cy="570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ups_pri_3pro_m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521485"/>
            <a:ext cx="610810" cy="726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916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0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"/>
            <a:ext cx="9144000" cy="685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0" y="5012386"/>
            <a:ext cx="9154100" cy="1845623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72000" rIns="396000" bIns="14400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80000"/>
              </a:lnSpc>
              <a:buFontTx/>
              <a:buNone/>
            </a:pPr>
            <a:endParaRPr lang="ru-RU" sz="2400" b="0" dirty="0" smtClean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975" y="5279585"/>
            <a:ext cx="861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>
                <a:latin typeface="Calibri" pitchFamily="34" charset="0"/>
                <a:cs typeface="Calibri" pitchFamily="34" charset="0"/>
              </a:rPr>
              <a:t>Ведение бизнеса в сети Интернет – это ключевое условие конкурентоспособности современных торговых компаний.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7920"/>
            <a:ext cx="8458200" cy="443708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23556" name="Прямоугольник 1"/>
          <p:cNvSpPr>
            <a:spLocks noChangeArrowheads="1"/>
          </p:cNvSpPr>
          <p:nvPr/>
        </p:nvSpPr>
        <p:spPr bwMode="auto">
          <a:xfrm>
            <a:off x="527285" y="5715000"/>
            <a:ext cx="83962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900" b="0" dirty="0">
                <a:solidFill>
                  <a:srgbClr val="000000"/>
                </a:solidFill>
                <a:latin typeface="Calibri"/>
                <a:cs typeface="Arial" charset="0"/>
              </a:rPr>
              <a:t>Поисковый модуль осуществляет индексирование и поиск информации на сайте. </a:t>
            </a:r>
            <a:r>
              <a:rPr lang="ru-RU" sz="19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Учитывается </a:t>
            </a:r>
            <a:r>
              <a:rPr lang="ru-RU" sz="1900" b="0" dirty="0">
                <a:solidFill>
                  <a:srgbClr val="000000"/>
                </a:solidFill>
                <a:latin typeface="Calibri"/>
                <a:cs typeface="Arial" charset="0"/>
              </a:rPr>
              <a:t>расстояние между словами и пунктуация. </a:t>
            </a: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57200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 smtClean="0">
                <a:solidFill>
                  <a:srgbClr val="000000"/>
                </a:solidFill>
                <a:cs typeface="Calibri" pitchFamily="34" charset="0"/>
              </a:rPr>
              <a:t>Поиск </a:t>
            </a:r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по сайту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35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96" y="1490664"/>
            <a:ext cx="4267200" cy="28176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Адаптация продукта </a:t>
            </a:r>
            <a:r>
              <a:rPr lang="ru-RU" sz="3100" dirty="0" smtClean="0">
                <a:solidFill>
                  <a:srgbClr val="000000"/>
                </a:solidFill>
                <a:cs typeface="Calibri" pitchFamily="34" charset="0"/>
              </a:rPr>
              <a:t>под </a:t>
            </a:r>
            <a:r>
              <a:rPr lang="en-US" sz="3100" dirty="0" smtClean="0">
                <a:solidFill>
                  <a:srgbClr val="000000"/>
                </a:solidFill>
                <a:cs typeface="Calibri" pitchFamily="34" charset="0"/>
              </a:rPr>
              <a:t>SEO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202753" y="1371610"/>
            <a:ext cx="4175671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6"/>
              </a:buBlip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П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родукт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максимально готов к началу работы SEO-оптимизаторов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;</a:t>
            </a:r>
            <a:endParaRPr lang="ru-RU" sz="20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6"/>
              </a:buBlip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У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лучшенная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«видимость» сайта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поисковиками в основе платформы;</a:t>
            </a:r>
            <a:endParaRPr lang="ru-RU" sz="20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6"/>
              </a:buBlip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Р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оли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и права доступа к элементам управления для оптимизатора.</a:t>
            </a:r>
          </a:p>
        </p:txBody>
      </p:sp>
    </p:spTree>
    <p:extLst>
      <p:ext uri="{BB962C8B-B14F-4D97-AF65-F5344CB8AC3E}">
        <p14:creationId xmlns:p14="http://schemas.microsoft.com/office/powerpoint/2010/main" val="2409300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365624"/>
            <a:ext cx="2686050" cy="260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41613" y="1282012"/>
            <a:ext cx="59877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Генерация </a:t>
            </a:r>
            <a:r>
              <a:rPr lang="ru-RU" sz="2800" b="0" dirty="0">
                <a:solidFill>
                  <a:srgbClr val="000000"/>
                </a:solidFill>
                <a:latin typeface="Calibri"/>
                <a:cs typeface="Arial" charset="0"/>
              </a:rPr>
              <a:t>коротких ссылок</a:t>
            </a:r>
            <a:r>
              <a:rPr lang="en-US" sz="2800" b="0" dirty="0">
                <a:solidFill>
                  <a:srgbClr val="000000"/>
                </a:solidFill>
                <a:latin typeface="Calibri"/>
                <a:cs typeface="Arial" charset="0"/>
              </a:rPr>
              <a:t> (</a:t>
            </a:r>
            <a:r>
              <a:rPr lang="ru-RU" sz="2800" b="0" dirty="0">
                <a:solidFill>
                  <a:srgbClr val="000000"/>
                </a:solidFill>
                <a:latin typeface="Calibri"/>
                <a:cs typeface="Arial" charset="0"/>
              </a:rPr>
              <a:t>домен не сокращается, сокращается </a:t>
            </a:r>
            <a:r>
              <a:rPr lang="en-US" sz="2800" b="0" dirty="0">
                <a:solidFill>
                  <a:srgbClr val="000000"/>
                </a:solidFill>
                <a:latin typeface="Calibri"/>
                <a:cs typeface="Arial" charset="0"/>
              </a:rPr>
              <a:t>URL</a:t>
            </a:r>
            <a:r>
              <a:rPr lang="ru-RU" sz="2800" b="0" dirty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r>
              <a:rPr lang="en-US" sz="2800" b="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endParaRPr lang="ru-RU" sz="2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endParaRPr lang="ru-RU" sz="2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r>
              <a:rPr lang="ru-RU" sz="2800" b="0" dirty="0">
                <a:solidFill>
                  <a:srgbClr val="000000"/>
                </a:solidFill>
                <a:latin typeface="Calibri"/>
                <a:cs typeface="Arial" charset="0"/>
              </a:rPr>
              <a:t>Если внешние сервисы прекратят работать, вы потеряете трафик. </a:t>
            </a:r>
          </a:p>
          <a:p>
            <a:endParaRPr lang="ru-RU" sz="2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r>
              <a:rPr lang="ru-RU" sz="2800" b="0" dirty="0">
                <a:solidFill>
                  <a:srgbClr val="000000"/>
                </a:solidFill>
                <a:latin typeface="Calibri"/>
                <a:cs typeface="Arial" charset="0"/>
              </a:rPr>
              <a:t>В статистике фиксируется число переходов.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3100" dirty="0">
                <a:solidFill>
                  <a:srgbClr val="000000"/>
                </a:solidFill>
              </a:rPr>
              <a:t>Короткие ссылки</a:t>
            </a:r>
            <a:endParaRPr lang="en-US" sz="31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 smtClean="0">
                <a:solidFill>
                  <a:srgbClr val="000000"/>
                </a:solidFill>
                <a:cs typeface="Calibri" pitchFamily="34" charset="0"/>
              </a:rPr>
              <a:t>Календарь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4497" y="1524000"/>
            <a:ext cx="4057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неограниченное число календарей </a:t>
            </a:r>
          </a:p>
          <a:p>
            <a:pPr marL="285750" marR="0" lvl="0" indent="-285750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права доступа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совмещение календарей различных типов</a:t>
            </a:r>
          </a:p>
          <a:p>
            <a:pPr marL="285750" marR="0" lvl="0" indent="-285750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события добавляются непосредственно в календаре </a:t>
            </a:r>
          </a:p>
          <a:p>
            <a:pPr marL="285750" marR="0" lvl="0" indent="-285750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события можно сделать повторяющимися</a:t>
            </a:r>
          </a:p>
          <a:p>
            <a:pPr marL="285750" marR="0" lvl="0" indent="-285750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календари выгружаются в формате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iCal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напоминания о предстоящих событиях</a:t>
            </a: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266" y="1703909"/>
            <a:ext cx="4274843" cy="3325291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7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1" y="2260923"/>
            <a:ext cx="3505200" cy="2287764"/>
          </a:xfrm>
          <a:prstGeom prst="rect">
            <a:avLst/>
          </a:prstGeom>
          <a:ln>
            <a:solidFill>
              <a:srgbClr val="D9D9D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825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71" y="1685511"/>
            <a:ext cx="8412737" cy="11790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582610" y="3310215"/>
            <a:ext cx="81851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 нужно бояться сделать что-то не так на странице, поскольку у вас всегда есть возможность отмены последнего действия. 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После добавления, изменения страницы при необходимости вы просто отмените свое последнее действие.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93176" y="1524009"/>
            <a:ext cx="8622224" cy="1524001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" y="340042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Отмена последнего 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1429915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Прямоугольник 1"/>
          <p:cNvSpPr>
            <a:spLocks noChangeArrowheads="1"/>
          </p:cNvSpPr>
          <p:nvPr/>
        </p:nvSpPr>
        <p:spPr bwMode="auto">
          <a:xfrm>
            <a:off x="4820988" y="1265608"/>
            <a:ext cx="421550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«Веб-</a:t>
            </a:r>
            <a:r>
              <a:rPr lang="ru-RU" sz="2000" b="0" dirty="0" err="1">
                <a:solidFill>
                  <a:srgbClr val="000000"/>
                </a:solidFill>
                <a:latin typeface="Calibri"/>
                <a:cs typeface="Arial" charset="0"/>
              </a:rPr>
              <a:t>стикеры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» - ежедневные инструменты для автоматизации совместной работы при разработке сайта, для согласования готового проекта с клиентом и для последующей работы с контентом. </a:t>
            </a:r>
          </a:p>
          <a:p>
            <a:endParaRPr lang="ru-RU" sz="20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Используйте «веб-</a:t>
            </a:r>
            <a:r>
              <a:rPr lang="ru-RU" sz="2000" b="0" dirty="0" err="1">
                <a:solidFill>
                  <a:srgbClr val="000000"/>
                </a:solidFill>
                <a:latin typeface="Calibri"/>
                <a:cs typeface="Arial" charset="0"/>
              </a:rPr>
              <a:t>стикеры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» также, как привычные записки на бумаге - наклейте «</a:t>
            </a:r>
            <a:r>
              <a:rPr lang="ru-RU" sz="2000" b="0" dirty="0" err="1">
                <a:solidFill>
                  <a:srgbClr val="000000"/>
                </a:solidFill>
                <a:latin typeface="Calibri"/>
                <a:cs typeface="Arial" charset="0"/>
              </a:rPr>
              <a:t>стикер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» прямо на сайт, укажите, что нужно изменить на этой странице и скоординируйте свою работу с коллегами.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930" y="1379921"/>
            <a:ext cx="3951287" cy="289083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Веб-</a:t>
            </a:r>
            <a:r>
              <a:rPr lang="ru-RU" sz="3100" dirty="0" err="1">
                <a:solidFill>
                  <a:srgbClr val="000000"/>
                </a:solidFill>
                <a:cs typeface="Calibri" pitchFamily="34" charset="0"/>
              </a:rPr>
              <a:t>стикеры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571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1" y="1368311"/>
            <a:ext cx="576262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27" y="3240517"/>
            <a:ext cx="48768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8184" y="4780273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Редактируя страницу, </a:t>
            </a:r>
            <a:r>
              <a:rPr lang="ru-RU" sz="2400" b="0" dirty="0">
                <a:solidFill>
                  <a:srgbClr val="000000"/>
                </a:solidFill>
                <a:latin typeface="Calibri"/>
                <a:cs typeface="Arial" charset="0"/>
              </a:rPr>
              <a:t>вы можете </a:t>
            </a:r>
            <a:r>
              <a:rPr lang="ru-RU" sz="24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«набить» </a:t>
            </a:r>
            <a:r>
              <a:rPr lang="ru-RU" sz="2400" b="0" dirty="0">
                <a:solidFill>
                  <a:srgbClr val="000000"/>
                </a:solidFill>
                <a:latin typeface="Calibri"/>
                <a:cs typeface="Arial" charset="0"/>
              </a:rPr>
              <a:t>контент, данные сохранятся. </a:t>
            </a:r>
            <a:r>
              <a:rPr lang="ru-RU" sz="24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Если что-то помешает сохранить данные, при следующем открытии «диалога» система </a:t>
            </a:r>
            <a:r>
              <a:rPr lang="ru-RU" sz="2400" b="0" dirty="0">
                <a:solidFill>
                  <a:srgbClr val="000000"/>
                </a:solidFill>
                <a:latin typeface="Calibri"/>
                <a:cs typeface="Arial" charset="0"/>
              </a:rPr>
              <a:t>предложит вам восстановить последние </a:t>
            </a:r>
            <a:r>
              <a:rPr lang="ru-RU" sz="24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данные.</a:t>
            </a:r>
            <a:endParaRPr lang="ru-RU" sz="2400" b="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8" y="487680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3100" dirty="0" err="1">
                <a:solidFill>
                  <a:srgbClr val="000000"/>
                </a:solidFill>
                <a:cs typeface="Calibri" pitchFamily="34" charset="0"/>
              </a:rPr>
              <a:t>Автосохранение</a:t>
            </a:r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 форм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52400" y="2850075"/>
            <a:ext cx="88392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Посмотрим как работает?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977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24" y="0"/>
            <a:ext cx="7187785" cy="68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8" name="Объект 2"/>
          <p:cNvSpPr>
            <a:spLocks noGrp="1"/>
          </p:cNvSpPr>
          <p:nvPr>
            <p:ph idx="1"/>
          </p:nvPr>
        </p:nvSpPr>
        <p:spPr>
          <a:xfrm>
            <a:off x="492576" y="381009"/>
            <a:ext cx="4079424" cy="2246759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dirty="0" smtClean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Поддерживайте обратную связь с клиентами</a:t>
            </a:r>
            <a:r>
              <a:rPr lang="en-US" dirty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ru-RU" dirty="0" smtClean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и партнерами</a:t>
            </a:r>
            <a:r>
              <a:rPr lang="ru-RU" dirty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.</a:t>
            </a:r>
            <a:endParaRPr lang="ru-RU" dirty="0" smtClean="0">
              <a:solidFill>
                <a:srgbClr val="264F7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6" y="53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5" y="5721077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1301939"/>
            <a:ext cx="3770312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Реализована поддержка социальных сетей: </a:t>
            </a: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rgbClr val="000000"/>
                </a:solidFill>
                <a:latin typeface="Calibri"/>
                <a:cs typeface="Arial" charset="0"/>
              </a:rPr>
              <a:t>Facebook</a:t>
            </a: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ru-RU" sz="1800" b="0" dirty="0" err="1">
                <a:solidFill>
                  <a:srgbClr val="000000"/>
                </a:solidFill>
                <a:latin typeface="Calibri"/>
                <a:cs typeface="Arial" charset="0"/>
              </a:rPr>
              <a:t>Вконтакте</a:t>
            </a: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ru-RU" sz="1800" b="0" dirty="0" err="1">
                <a:solidFill>
                  <a:srgbClr val="000000"/>
                </a:solidFill>
                <a:latin typeface="Calibri"/>
                <a:cs typeface="Arial" charset="0"/>
              </a:rPr>
              <a:t>МойМир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@</a:t>
            </a:r>
            <a:r>
              <a:rPr lang="en-US" sz="1800" b="0" dirty="0" err="1">
                <a:solidFill>
                  <a:srgbClr val="000000"/>
                </a:solidFill>
                <a:latin typeface="Calibri"/>
                <a:cs typeface="Arial" charset="0"/>
              </a:rPr>
              <a:t>Mail.Ru</a:t>
            </a: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rgbClr val="000000"/>
                </a:solidFill>
                <a:latin typeface="Calibri"/>
                <a:cs typeface="Arial" charset="0"/>
              </a:rPr>
              <a:t>Twitter</a:t>
            </a: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и внешних сервисов авторизации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: </a:t>
            </a: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Яндекс</a:t>
            </a: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 err="1">
                <a:solidFill>
                  <a:srgbClr val="000000"/>
                </a:solidFill>
                <a:latin typeface="Calibri"/>
                <a:cs typeface="Arial" charset="0"/>
              </a:rPr>
              <a:t>Livejournal</a:t>
            </a: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 err="1">
                <a:solidFill>
                  <a:srgbClr val="000000"/>
                </a:solidFill>
                <a:latin typeface="Calibri"/>
                <a:cs typeface="Arial" charset="0"/>
              </a:rPr>
              <a:t>Mail.Ru</a:t>
            </a: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rgbClr val="000000"/>
                </a:solidFill>
                <a:latin typeface="Calibri"/>
                <a:cs typeface="Arial" charset="0"/>
              </a:rPr>
              <a:t>Google</a:t>
            </a: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 err="1">
                <a:solidFill>
                  <a:srgbClr val="000000"/>
                </a:solidFill>
                <a:latin typeface="Calibri"/>
                <a:cs typeface="Arial" charset="0"/>
              </a:rPr>
              <a:t>Liveinternet</a:t>
            </a: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rgbClr val="000000"/>
                </a:solidFill>
                <a:latin typeface="Calibri"/>
                <a:cs typeface="Arial" charset="0"/>
              </a:rPr>
              <a:t>Blogger</a:t>
            </a: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rgbClr val="000000"/>
                </a:solidFill>
                <a:latin typeface="Calibri"/>
                <a:cs typeface="Arial" charset="0"/>
              </a:rPr>
              <a:t>Rambler</a:t>
            </a: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33796" name="Picture 2" descr="C:\Users\Natalia\Pictures\screens\соцсети\social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3" y="1451355"/>
            <a:ext cx="4781550" cy="29083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Прямоугольник 2"/>
          <p:cNvSpPr>
            <a:spLocks noChangeArrowheads="1"/>
          </p:cNvSpPr>
          <p:nvPr/>
        </p:nvSpPr>
        <p:spPr bwMode="auto">
          <a:xfrm>
            <a:off x="567606" y="5700789"/>
            <a:ext cx="85420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Владельцы сайтов могут предоставить своим пользователям возможность авторизоваться под уже существующим аккаунтом из социальной сети. </a:t>
            </a: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100" dirty="0" smtClean="0">
                <a:solidFill>
                  <a:srgbClr val="000000"/>
                </a:solidFill>
                <a:cs typeface="Calibri" pitchFamily="34" charset="0"/>
              </a:rPr>
              <a:t>C</a:t>
            </a:r>
            <a:r>
              <a:rPr lang="ru-RU" sz="3100" dirty="0" err="1" smtClean="0">
                <a:solidFill>
                  <a:srgbClr val="000000"/>
                </a:solidFill>
                <a:cs typeface="Calibri" pitchFamily="34" charset="0"/>
              </a:rPr>
              <a:t>оциальны</a:t>
            </a:r>
            <a:r>
              <a:rPr lang="ru-RU" sz="3100" dirty="0" err="1">
                <a:solidFill>
                  <a:srgbClr val="000000"/>
                </a:solidFill>
                <a:cs typeface="Calibri" pitchFamily="34" charset="0"/>
              </a:rPr>
              <a:t>е</a:t>
            </a:r>
            <a:r>
              <a:rPr lang="ru-RU" sz="3100" dirty="0" smtClean="0">
                <a:solidFill>
                  <a:srgbClr val="000000"/>
                </a:solidFill>
                <a:cs typeface="Calibri" pitchFamily="34" charset="0"/>
              </a:rPr>
              <a:t> сети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597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Прямоугольник 1"/>
          <p:cNvSpPr>
            <a:spLocks noChangeArrowheads="1"/>
          </p:cNvSpPr>
          <p:nvPr/>
        </p:nvSpPr>
        <p:spPr bwMode="auto">
          <a:xfrm>
            <a:off x="869504" y="1836335"/>
            <a:ext cx="762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0000"/>
                </a:solidFill>
                <a:latin typeface="Calibri"/>
                <a:cs typeface="Arial" charset="0"/>
              </a:rPr>
              <a:t>57</a:t>
            </a:r>
            <a:r>
              <a:rPr lang="ru-RU" sz="32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 миллионов пользователей в месяц</a:t>
            </a:r>
            <a:endParaRPr lang="ru-RU" sz="3200" b="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 smtClean="0">
                <a:solidFill>
                  <a:srgbClr val="000000"/>
                </a:solidFill>
                <a:cs typeface="Calibri" pitchFamily="34" charset="0"/>
              </a:rPr>
              <a:t>Аудитория </a:t>
            </a:r>
            <a:r>
              <a:rPr lang="ru-RU" sz="3100" dirty="0" err="1" smtClean="0">
                <a:solidFill>
                  <a:srgbClr val="000000"/>
                </a:solidFill>
                <a:cs typeface="Calibri" pitchFamily="34" charset="0"/>
              </a:rPr>
              <a:t>рунета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0" y="20355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869504" y="2568713"/>
            <a:ext cx="762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0000"/>
                </a:solidFill>
                <a:latin typeface="Calibri"/>
                <a:cs typeface="Arial" charset="0"/>
              </a:rPr>
              <a:t>44</a:t>
            </a:r>
            <a:r>
              <a:rPr lang="ru-RU" sz="32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 миллиона пользователей в сутки</a:t>
            </a:r>
            <a:endParaRPr lang="ru-RU" sz="3200" b="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0" y="27679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424557" y="3657610"/>
            <a:ext cx="80731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800" b="0" dirty="0">
                <a:solidFill>
                  <a:srgbClr val="000000"/>
                </a:solidFill>
                <a:latin typeface="Calibri"/>
                <a:cs typeface="Arial" charset="0"/>
              </a:rPr>
              <a:t>По размеру национальной̆ аудитории Россия занимает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6-е</a:t>
            </a:r>
            <a:r>
              <a:rPr lang="ru-RU" sz="2800" b="0" dirty="0">
                <a:solidFill>
                  <a:srgbClr val="000000"/>
                </a:solidFill>
                <a:latin typeface="Calibri"/>
                <a:cs typeface="Arial" charset="0"/>
              </a:rPr>
              <a:t> место в мире и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лидирует</a:t>
            </a:r>
            <a:r>
              <a:rPr lang="ru-RU" sz="2800" b="0" dirty="0">
                <a:solidFill>
                  <a:srgbClr val="000000"/>
                </a:solidFill>
                <a:latin typeface="Calibri"/>
                <a:cs typeface="Arial" charset="0"/>
              </a:rPr>
              <a:t> в </a:t>
            </a:r>
            <a:r>
              <a:rPr lang="ru-RU" sz="2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Европе</a:t>
            </a:r>
          </a:p>
        </p:txBody>
      </p:sp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461290" y="4953000"/>
            <a:ext cx="80731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К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концу 2014 года численность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интернет-</a:t>
            </a:r>
            <a:r>
              <a:rPr lang="ru-RU" sz="2000" b="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пользователеи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̆ составит около 80 млн. человек или 71% населения страны старше 18 лет</a:t>
            </a:r>
            <a:endParaRPr lang="ru-RU" sz="2000" b="0" dirty="0" smtClean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6324610"/>
            <a:ext cx="425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 smtClean="0"/>
              <a:t>Данные РИФ+КИБ 2012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52073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Объект 2"/>
          <p:cNvSpPr>
            <a:spLocks noGrp="1"/>
          </p:cNvSpPr>
          <p:nvPr>
            <p:ph idx="1"/>
          </p:nvPr>
        </p:nvSpPr>
        <p:spPr>
          <a:xfrm>
            <a:off x="425720" y="1195458"/>
            <a:ext cx="8032480" cy="1014351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1800" dirty="0" smtClean="0"/>
              <a:t>«</a:t>
            </a:r>
            <a:r>
              <a:rPr lang="ru-RU" sz="2000" dirty="0" smtClean="0"/>
              <a:t>Социальная сеть» предназначена для создания сообществ на сайте и включает все необходимые инструменты для современной социальной сети: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10" y="2490784"/>
            <a:ext cx="4306039" cy="25908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994" y="2362209"/>
            <a:ext cx="37338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Tx/>
              <a:buBlip>
                <a:blip r:embed="rId6"/>
              </a:buBlip>
              <a:defRPr/>
            </a:pPr>
            <a:r>
              <a:rPr lang="ru-RU" sz="1800" b="0" dirty="0" err="1">
                <a:solidFill>
                  <a:srgbClr val="000000"/>
                </a:solidFill>
                <a:latin typeface="Calibri"/>
                <a:cs typeface="Arial" charset="0"/>
              </a:rPr>
              <a:t>профайлы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 пользователей и групп с расширенными настройками;</a:t>
            </a:r>
          </a:p>
          <a:p>
            <a:pPr marL="285750" indent="-285750">
              <a:buSzPct val="120000"/>
              <a:buFontTx/>
              <a:buBlip>
                <a:blip r:embed="rId6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приватные сообщения для пользователя и групп;</a:t>
            </a:r>
          </a:p>
          <a:p>
            <a:pPr marL="285750" indent="-285750">
              <a:buSzPct val="120000"/>
              <a:buFontTx/>
              <a:buBlip>
                <a:blip r:embed="rId6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индивидуальные рейтинги (авторитеты, кармы, популярность);</a:t>
            </a:r>
          </a:p>
          <a:p>
            <a:pPr marL="285750" indent="-285750">
              <a:buSzPct val="120000"/>
              <a:buFontTx/>
              <a:buBlip>
                <a:blip r:embed="rId6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общая блог-лента, форумы и фотобанки;</a:t>
            </a:r>
          </a:p>
          <a:p>
            <a:pPr marL="285750" indent="-285750">
              <a:buSzPct val="120000"/>
              <a:buFontTx/>
              <a:buBlip>
                <a:blip r:embed="rId6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подписка на обновления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;</a:t>
            </a: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>
              <a:buSzPct val="120000"/>
              <a:buFontTx/>
              <a:buBlip>
                <a:blip r:embed="rId6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онлайн-</a:t>
            </a:r>
            <a:r>
              <a:rPr lang="ru-RU" sz="1800" b="0" dirty="0" err="1">
                <a:solidFill>
                  <a:srgbClr val="000000"/>
                </a:solidFill>
                <a:latin typeface="Calibri"/>
                <a:cs typeface="Arial" charset="0"/>
              </a:rPr>
              <a:t>информер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 изменений и индикатор «кто в </a:t>
            </a:r>
            <a:r>
              <a:rPr lang="ru-RU" sz="1800" b="0" dirty="0" err="1">
                <a:solidFill>
                  <a:srgbClr val="000000"/>
                </a:solidFill>
                <a:latin typeface="Calibri"/>
                <a:cs typeface="Arial" charset="0"/>
              </a:rPr>
              <a:t>онлайне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».</a:t>
            </a:r>
          </a:p>
          <a:p>
            <a:pPr>
              <a:buSzPct val="120000"/>
            </a:pP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Социальная сеть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8387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4403" y="125184"/>
            <a:ext cx="5860205" cy="7620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Форумы</a:t>
            </a:r>
            <a:endParaRPr lang="en-US" sz="24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-201866" y="1523853"/>
            <a:ext cx="408806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рганизация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поддержка онлайн-сообществ, формирование постоянной аудитории сайта</a:t>
            </a:r>
          </a:p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ткрытые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закрытые форумы, </a:t>
            </a:r>
            <a:endParaRPr lang="en-US" sz="16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</a:t>
            </a:r>
            <a:r>
              <a:rPr lang="ru-RU" sz="1600" b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одерируемые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</a:t>
            </a:r>
            <a:r>
              <a:rPr lang="ru-RU" sz="16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премодерируемые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для обсуждения продукции и материалов сайта</a:t>
            </a:r>
          </a:p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одписка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 сообщения форумов</a:t>
            </a:r>
          </a:p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З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агрузка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иконок и смайликов</a:t>
            </a:r>
          </a:p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ейтинги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звания, баллы участников, </a:t>
            </a:r>
            <a:endParaRPr lang="en-US" sz="16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ru-RU" sz="1600" b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нтиспам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</a:t>
            </a:r>
            <a:r>
              <a:rPr lang="ru-RU" sz="16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антимат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интеграция с информационными блоками и многое другое</a:t>
            </a:r>
          </a:p>
        </p:txBody>
      </p:sp>
      <p:pic>
        <p:nvPicPr>
          <p:cNvPr id="15362" name="Picture 2" descr="C:\Users\Аня\AppData\Local\Microsoft\Windows\Temporary Internet Files\Content.Outlook\36VJRQY6\line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" y="1219201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275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803" y="1664112"/>
            <a:ext cx="4837542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471510" y="243703"/>
            <a:ext cx="6005495" cy="533400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rgbClr val="00091A"/>
                </a:solidFill>
                <a:ea typeface="Verdana" pitchFamily="34" charset="0"/>
                <a:cs typeface="Verdana" pitchFamily="34" charset="0"/>
              </a:rPr>
              <a:t>Блоги</a:t>
            </a:r>
            <a:r>
              <a:rPr lang="ru-RU" sz="2800" b="1" dirty="0" smtClean="0">
                <a:solidFill>
                  <a:srgbClr val="264F7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67587" name="Объект 2"/>
          <p:cNvSpPr>
            <a:spLocks noGrp="1"/>
          </p:cNvSpPr>
          <p:nvPr>
            <p:ph idx="1"/>
          </p:nvPr>
        </p:nvSpPr>
        <p:spPr>
          <a:xfrm>
            <a:off x="15240" y="1537658"/>
            <a:ext cx="4038600" cy="3428999"/>
          </a:xfrm>
        </p:spPr>
        <p:txBody>
          <a:bodyPr/>
          <a:lstStyle/>
          <a:p>
            <a:pPr marL="701675">
              <a:buSzPct val="120000"/>
              <a:buBlip>
                <a:blip r:embed="rId2"/>
              </a:buBlip>
            </a:pPr>
            <a:r>
              <a:rPr lang="ru-RU" sz="2000" dirty="0"/>
              <a:t>П</a:t>
            </a:r>
            <a:r>
              <a:rPr lang="ru-RU" sz="2000" dirty="0" smtClean="0"/>
              <a:t>оддержка облака тегов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/>
              <a:t>Л</a:t>
            </a:r>
            <a:r>
              <a:rPr lang="ru-RU" sz="2000" dirty="0" smtClean="0"/>
              <a:t>ента последних комментариев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/>
              <a:t>О</a:t>
            </a:r>
            <a:r>
              <a:rPr lang="ru-RU" sz="2000" dirty="0" smtClean="0"/>
              <a:t>тдельно строится рейтинг новых и популярных блогов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/>
              <a:t>Р</a:t>
            </a:r>
            <a:r>
              <a:rPr lang="ru-RU" sz="2000" dirty="0" smtClean="0"/>
              <a:t>ейтинги и авторитеты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/>
              <a:t>Ч</a:t>
            </a:r>
            <a:r>
              <a:rPr lang="ru-RU" sz="2000" dirty="0" smtClean="0"/>
              <a:t>ерновик сообщения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/>
              <a:t>К</a:t>
            </a:r>
            <a:r>
              <a:rPr lang="ru-RU" sz="2000" dirty="0" smtClean="0"/>
              <a:t>алендарь сообщений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 smtClean="0"/>
              <a:t>Древовидные комментарии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53" y="1537649"/>
            <a:ext cx="4459177" cy="275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275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1027" y="152400"/>
            <a:ext cx="5462587" cy="6858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Рассылки и подписки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461749" y="1409399"/>
            <a:ext cx="4457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ru-RU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Организация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списков рассылки и подписки на них посетителей сайта.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56949" y="2259763"/>
            <a:ext cx="4724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e-mail 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рассылки материалов сайта с ручной или автоматической генерацией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рассылка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 </a:t>
            </a:r>
            <a:r>
              <a:rPr lang="en-US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html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или текстовом 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формате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endParaRPr lang="ru-RU" sz="16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организация процесса подписки по одному из трех вариантов (с 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обязательной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регистрацией, анонимная, на выбор пользователя)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отправка подписчику письма с подтверждением подписки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рассылка по подписчикам, группам пользователей, произвольному списку адресов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отчет о состоянии отправки рассылок, и возможность фиксации фактов прочтения писем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импорт/экспорт базы подписчиков и многое другое </a:t>
            </a:r>
          </a:p>
        </p:txBody>
      </p:sp>
      <p:pic>
        <p:nvPicPr>
          <p:cNvPr id="17410" name="Picture 2" descr="C:\Users\Аня\AppData\Local\Microsoft\Windows\Temporary Internet Files\Content.Outlook\36VJRQY6\line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9" y="1219201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57" y="1536700"/>
            <a:ext cx="3947010" cy="364186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275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9" y="14415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006" y="228600"/>
            <a:ext cx="5512594" cy="5334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Опросы и анализ мнений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479344" y="1905002"/>
            <a:ext cx="4572000" cy="417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создавать группы опросов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проводить опросы по установленному графику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использовать группу опросов одновременно на нескольких сайтах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назначить различные права доступа к опросам группы для разных групп пользователей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выбрать шаблон показа опроса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выбрать шаблон представления результатов опроса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отсылать уведомление по e-</a:t>
            </a:r>
            <a:r>
              <a:rPr lang="ru-RU" sz="16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mail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на каждое голосование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регистрировать события в модуле статистики в момент голосования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отслеживать уникальность посетителей и многое другое</a:t>
            </a:r>
          </a:p>
        </p:txBody>
      </p:sp>
      <p:sp>
        <p:nvSpPr>
          <p:cNvPr id="69637" name="Rectangle 6"/>
          <p:cNvSpPr>
            <a:spLocks noChangeArrowheads="1"/>
          </p:cNvSpPr>
          <p:nvPr/>
        </p:nvSpPr>
        <p:spPr bwMode="auto">
          <a:xfrm>
            <a:off x="487688" y="1344634"/>
            <a:ext cx="15113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Вы можете: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34" y="1999519"/>
            <a:ext cx="3630506" cy="21336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4" y="1392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275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-1980"/>
            <a:ext cx="9155070" cy="685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8"/>
            <a:ext cx="9140044" cy="2252351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-1" y="2802575"/>
            <a:ext cx="9003475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Интеграция с «1С»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950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0720" y="1322032"/>
            <a:ext cx="84978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dirty="0" smtClean="0">
                <a:solidFill>
                  <a:srgbClr val="000000"/>
                </a:solidFill>
                <a:latin typeface="Calibri"/>
                <a:cs typeface="Arial" charset="0"/>
              </a:rPr>
              <a:t>«</a:t>
            </a:r>
            <a:r>
              <a:rPr lang="ru-RU" sz="1800" dirty="0" smtClean="0">
                <a:solidFill>
                  <a:srgbClr val="000000"/>
                </a:solidFill>
                <a:latin typeface="Calibri"/>
                <a:cs typeface="Arial" charset="0"/>
              </a:rPr>
              <a:t>1С:Предприятие 8.2»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 и </a:t>
            </a:r>
            <a:r>
              <a:rPr lang="ru-RU" sz="1800" dirty="0" smtClean="0">
                <a:solidFill>
                  <a:srgbClr val="000000"/>
                </a:solidFill>
                <a:latin typeface="Calibri"/>
                <a:cs typeface="Arial" charset="0"/>
              </a:rPr>
              <a:t>«1С-Битрикс: Управление сайтом»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 полностью интегрированы на уровне обмена данными.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3536" y="2378866"/>
            <a:ext cx="44831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dirty="0" smtClean="0">
                <a:solidFill>
                  <a:srgbClr val="000000"/>
                </a:solidFill>
                <a:latin typeface="Calibri"/>
                <a:cs typeface="Arial" charset="0"/>
              </a:rPr>
              <a:t>Решаемые бизнес-задачи:</a:t>
            </a:r>
          </a:p>
          <a:p>
            <a:pPr eaLnBrk="1" hangingPunct="1">
              <a:defRPr/>
            </a:pPr>
            <a:endParaRPr lang="ru-RU" sz="180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eaLnBrk="1" hangingPunct="1">
              <a:defRPr/>
            </a:pPr>
            <a:r>
              <a:rPr lang="ru-RU" sz="1800" dirty="0" smtClean="0">
                <a:solidFill>
                  <a:srgbClr val="000000"/>
                </a:solidFill>
                <a:latin typeface="Calibri"/>
                <a:cs typeface="Arial" charset="0"/>
              </a:rPr>
              <a:t>Публикация и обновление данных:</a:t>
            </a:r>
            <a:endParaRPr lang="en-US" sz="180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eaLnBrk="1" hangingPunct="1">
              <a:buSzPct val="70000"/>
              <a:defRPr/>
            </a:pPr>
            <a:endParaRPr lang="ru-RU" sz="1800" b="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 каталог товаров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цен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ы</a:t>
            </a:r>
            <a:endParaRPr lang="ru-RU" sz="1800" b="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 остатки на складе</a:t>
            </a:r>
          </a:p>
          <a:p>
            <a:pPr eaLnBrk="1" hangingPunct="1">
              <a:buFontTx/>
              <a:buChar char="•"/>
              <a:defRPr/>
            </a:pPr>
            <a:endParaRPr lang="ru-RU" sz="180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eaLnBrk="1" hangingPunct="1">
              <a:defRPr/>
            </a:pPr>
            <a:r>
              <a:rPr lang="ru-RU" sz="1800" dirty="0" smtClean="0">
                <a:solidFill>
                  <a:srgbClr val="000000"/>
                </a:solidFill>
                <a:latin typeface="Calibri"/>
                <a:cs typeface="Arial" charset="0"/>
              </a:rPr>
              <a:t>Прием и обработка заказов</a:t>
            </a:r>
          </a:p>
          <a:p>
            <a:pPr eaLnBrk="1" hangingPunct="1">
              <a:defRPr/>
            </a:pPr>
            <a:endParaRPr lang="ru-RU" sz="1800" b="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eaLnBrk="1" hangingPunct="1">
              <a:defRPr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Поддерживаются различные бизнес-модели</a:t>
            </a:r>
            <a:r>
              <a:rPr lang="ru-RU" sz="17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.</a:t>
            </a: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557712" y="2378865"/>
            <a:ext cx="4155284" cy="2277779"/>
            <a:chOff x="4872704" y="2463362"/>
            <a:chExt cx="4155284" cy="227777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414" y="3111567"/>
              <a:ext cx="1629574" cy="162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Рисунок 9" descr="new-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786853" y="2912334"/>
              <a:ext cx="55086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0" descr="new-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644358" y="3876483"/>
              <a:ext cx="552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C:\Users\Natalia\Pictures\коробки\bus1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704" y="2463362"/>
              <a:ext cx="1759395" cy="182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Интеграция с «1С»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Изображение 8" descr="box-bus (1)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31" y="2263445"/>
            <a:ext cx="2197483" cy="219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97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8" y="1365624"/>
            <a:ext cx="7388382" cy="3895421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Прямоугольник 2"/>
          <p:cNvSpPr>
            <a:spLocks noChangeArrowheads="1"/>
          </p:cNvSpPr>
          <p:nvPr/>
        </p:nvSpPr>
        <p:spPr bwMode="auto">
          <a:xfrm>
            <a:off x="590998" y="5543489"/>
            <a:ext cx="81544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В продукт встроена поддержка работы с SKU (</a:t>
            </a:r>
            <a:r>
              <a:rPr lang="ru-RU" sz="2000" b="0" dirty="0" err="1">
                <a:solidFill>
                  <a:srgbClr val="000000"/>
                </a:solidFill>
                <a:latin typeface="Calibri"/>
                <a:cs typeface="Arial" charset="0"/>
              </a:rPr>
              <a:t>Stock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2000" b="0" dirty="0" err="1">
                <a:solidFill>
                  <a:srgbClr val="000000"/>
                </a:solidFill>
                <a:latin typeface="Calibri"/>
                <a:cs typeface="Arial" charset="0"/>
              </a:rPr>
              <a:t>Keeping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2000" b="0" dirty="0" err="1">
                <a:solidFill>
                  <a:srgbClr val="000000"/>
                </a:solidFill>
                <a:latin typeface="Calibri"/>
                <a:cs typeface="Arial" charset="0"/>
              </a:rPr>
              <a:t>Unit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). </a:t>
            </a: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Интеграция с «</a:t>
            </a:r>
            <a:r>
              <a:rPr lang="ru-RU" sz="3100" dirty="0" smtClean="0">
                <a:solidFill>
                  <a:srgbClr val="000000"/>
                </a:solidFill>
                <a:cs typeface="Calibri" pitchFamily="34" charset="0"/>
              </a:rPr>
              <a:t>1С:Предприятие»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6" y="136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971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4" name="Изображение 8" descr="box-bus (1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" y="1447801"/>
            <a:ext cx="3819691" cy="381969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815916" y="2492910"/>
            <a:ext cx="5040560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/>
              <a:t>CRM в каждом </a:t>
            </a:r>
            <a:endParaRPr lang="ru-RU" sz="4000" dirty="0" smtClean="0"/>
          </a:p>
          <a:p>
            <a:r>
              <a:rPr lang="ru-RU" sz="4000" dirty="0" smtClean="0"/>
              <a:t>интернет-магазине!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95450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 smtClean="0">
                <a:solidFill>
                  <a:srgbClr val="000000"/>
                </a:solidFill>
                <a:cs typeface="Calibri" pitchFamily="34" charset="0"/>
              </a:rPr>
              <a:t>Что такое </a:t>
            </a:r>
            <a:r>
              <a:rPr lang="en-US" sz="3100" dirty="0" smtClean="0">
                <a:solidFill>
                  <a:srgbClr val="000000"/>
                </a:solidFill>
                <a:cs typeface="Calibri" pitchFamily="34" charset="0"/>
              </a:rPr>
              <a:t>CRM?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6" name="Изображение 5" descr="crm-img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6" y="1463868"/>
            <a:ext cx="6804248" cy="335255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41218" y="5115594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0" dirty="0"/>
              <a:t>CRM (</a:t>
            </a:r>
            <a:r>
              <a:rPr lang="ru-RU" sz="2000" b="0" dirty="0" err="1"/>
              <a:t>Customer</a:t>
            </a:r>
            <a:r>
              <a:rPr lang="ru-RU" sz="2000" b="0" dirty="0"/>
              <a:t> </a:t>
            </a:r>
            <a:r>
              <a:rPr lang="ru-RU" sz="2000" b="0" dirty="0" err="1"/>
              <a:t>Relationship</a:t>
            </a:r>
            <a:r>
              <a:rPr lang="ru-RU" sz="2000" b="0" dirty="0"/>
              <a:t> </a:t>
            </a:r>
            <a:r>
              <a:rPr lang="ru-RU" sz="2000" b="0" dirty="0" err="1"/>
              <a:t>Manager</a:t>
            </a:r>
            <a:r>
              <a:rPr lang="ru-RU" sz="2000" b="0" dirty="0" smtClean="0"/>
              <a:t>)</a:t>
            </a:r>
            <a:r>
              <a:rPr lang="en-US" sz="2000" b="0" dirty="0" smtClean="0"/>
              <a:t> </a:t>
            </a:r>
            <a:r>
              <a:rPr lang="ru-RU" sz="2000" b="0" dirty="0" smtClean="0"/>
              <a:t>— </a:t>
            </a:r>
            <a:r>
              <a:rPr lang="ru-RU" sz="2000" b="0" dirty="0"/>
              <a:t>система управления взаимоотношениями с клиентами, служит для учета потенциальных и текущих клиентов, а также сделок, произведенных с ними. </a:t>
            </a:r>
            <a:endParaRPr lang="ru-RU" sz="2000" b="0" dirty="0" smtClean="0"/>
          </a:p>
        </p:txBody>
      </p:sp>
      <p:pic>
        <p:nvPicPr>
          <p:cNvPr id="18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4" y="51379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333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atalia\Downloads\4844946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" y="-12476"/>
            <a:ext cx="9154441" cy="68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 bwMode="auto">
          <a:xfrm>
            <a:off x="4566061" y="-11875"/>
            <a:ext cx="4588824" cy="6875813"/>
          </a:xfrm>
          <a:prstGeom prst="rect">
            <a:avLst/>
          </a:prstGeom>
          <a:solidFill>
            <a:srgbClr val="FFFFFF">
              <a:alpha val="9411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92195" y="289473"/>
            <a:ext cx="4151804" cy="642937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Сайт 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—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это часть бизнеса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163" name="TextBox 8"/>
          <p:cNvSpPr txBox="1">
            <a:spLocks noChangeArrowheads="1"/>
          </p:cNvSpPr>
          <p:nvPr/>
        </p:nvSpPr>
        <p:spPr bwMode="auto">
          <a:xfrm>
            <a:off x="5029214" y="2057400"/>
            <a:ext cx="383857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Безопасность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Управление 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Коммуникации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Web 2.0 </a:t>
            </a:r>
            <a:r>
              <a:rPr lang="ru-RU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Мобильность</a:t>
            </a:r>
            <a:r>
              <a:rPr lang="ru-RU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CMS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Интернет-магазин 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Социальная сеть </a:t>
            </a:r>
            <a:r>
              <a:rPr lang="ru-RU" sz="2000" b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Многосайтовость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Производительность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Поиск </a:t>
            </a:r>
            <a:r>
              <a:rPr lang="ru-RU" sz="2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Веб-кластер</a:t>
            </a:r>
            <a:r>
              <a:rPr lang="ru-RU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Интеграция с 1С</a:t>
            </a:r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4566061" y="968513"/>
            <a:ext cx="43017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Управляйте 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сайтом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быстро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просто и эффективно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!</a:t>
            </a: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565" y="489154"/>
            <a:ext cx="26263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61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 smtClean="0">
                <a:solidFill>
                  <a:srgbClr val="000000"/>
                </a:solidFill>
                <a:cs typeface="Calibri" pitchFamily="34" charset="0"/>
              </a:rPr>
              <a:t>Что такое </a:t>
            </a:r>
            <a:r>
              <a:rPr lang="en-US" sz="3100" dirty="0" smtClean="0">
                <a:solidFill>
                  <a:srgbClr val="000000"/>
                </a:solidFill>
                <a:cs typeface="Calibri" pitchFamily="34" charset="0"/>
              </a:rPr>
              <a:t>CRM?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71814" y="1385531"/>
            <a:ext cx="6106371" cy="39395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загрузка данных о заказах в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CRM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регулярный двунаправленный обмен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данными между интернет-магазином и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CRM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обработка заказов прямо в CRM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объединение в CRM заказов из разных интернет-магазинов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бизнес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-процесс для автоматического распределения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лидов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между менеджерами (например, в зависимости от суммы контракта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«воронка» для оценки эффективности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продаж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многое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другое </a:t>
            </a:r>
          </a:p>
        </p:txBody>
      </p:sp>
      <p:pic>
        <p:nvPicPr>
          <p:cNvPr id="22" name="Изображение 8" descr="box-bu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85539"/>
            <a:ext cx="1891384" cy="2009911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V="1">
            <a:off x="1685048" y="3581403"/>
            <a:ext cx="0" cy="109155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Скругленный прямоугольник 23"/>
          <p:cNvSpPr/>
          <p:nvPr/>
        </p:nvSpPr>
        <p:spPr>
          <a:xfrm>
            <a:off x="996292" y="5022712"/>
            <a:ext cx="1346256" cy="1224136"/>
          </a:xfrm>
          <a:prstGeom prst="roundRect">
            <a:avLst>
              <a:gd name="adj" fmla="val 11203"/>
            </a:avLst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62025" y="5238745"/>
            <a:ext cx="1418348" cy="769441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CRM</a:t>
            </a:r>
            <a:endParaRPr kumimoji="0" lang="ru-RU" sz="440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4848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 smtClean="0">
                <a:solidFill>
                  <a:srgbClr val="000000"/>
                </a:solidFill>
                <a:cs typeface="Calibri" pitchFamily="34" charset="0"/>
              </a:rPr>
              <a:t>Интеграция с </a:t>
            </a:r>
            <a:r>
              <a:rPr lang="en-US" sz="3100" dirty="0" smtClean="0">
                <a:solidFill>
                  <a:srgbClr val="000000"/>
                </a:solidFill>
                <a:cs typeface="Calibri" pitchFamily="34" charset="0"/>
              </a:rPr>
              <a:t>CRM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3" name="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2192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 smtClean="0">
                <a:solidFill>
                  <a:srgbClr val="000000"/>
                </a:solidFill>
                <a:cs typeface="Calibri" pitchFamily="34" charset="0"/>
              </a:rPr>
              <a:t>Подключение за 2 минуты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3" name="Изображение 8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28" y="1828810"/>
            <a:ext cx="2160240" cy="2295615"/>
          </a:xfrm>
          <a:prstGeom prst="rect">
            <a:avLst/>
          </a:prstGeom>
        </p:spPr>
      </p:pic>
      <p:pic>
        <p:nvPicPr>
          <p:cNvPr id="14" name="Изображение 1" descr="box-kp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48" y="2558595"/>
            <a:ext cx="2160240" cy="229454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64372" y="4075399"/>
            <a:ext cx="2217402" cy="147732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 dirty="0" smtClean="0"/>
              <a:t>www.bitrix24.ru</a:t>
            </a:r>
            <a:endParaRPr lang="ru-RU" u="sng" dirty="0" smtClean="0"/>
          </a:p>
          <a:p>
            <a:pPr algn="ctr"/>
            <a:r>
              <a:rPr lang="en-US" dirty="0" smtClean="0"/>
              <a:t>CRM</a:t>
            </a:r>
            <a:r>
              <a:rPr lang="ru-RU" dirty="0" smtClean="0"/>
              <a:t> бесплатно</a:t>
            </a:r>
          </a:p>
          <a:p>
            <a:pPr algn="ctr"/>
            <a:r>
              <a:rPr lang="ru-RU" dirty="0" smtClean="0"/>
              <a:t>на </a:t>
            </a:r>
            <a:r>
              <a:rPr lang="ru-RU" dirty="0"/>
              <a:t>12</a:t>
            </a:r>
            <a:r>
              <a:rPr lang="en-US" dirty="0"/>
              <a:t> </a:t>
            </a:r>
            <a:r>
              <a:rPr lang="ru-RU" dirty="0"/>
              <a:t>человек</a:t>
            </a:r>
            <a:endParaRPr lang="ru-RU" dirty="0" smtClean="0"/>
          </a:p>
          <a:p>
            <a:pPr algn="ctr"/>
            <a:r>
              <a:rPr lang="ru-RU" dirty="0" smtClean="0"/>
              <a:t>1 интернет-магазин 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6" name="Изображение 2053" descr="bitrix24-cloud-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239"/>
            <a:ext cx="2411760" cy="141088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2789672" y="2991877"/>
            <a:ext cx="864096" cy="36004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3" idx="3"/>
          </p:cNvCxnSpPr>
          <p:nvPr/>
        </p:nvCxnSpPr>
        <p:spPr>
          <a:xfrm>
            <a:off x="5569768" y="2976608"/>
            <a:ext cx="864096" cy="36436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308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rgbClr val="000000"/>
                </a:solidFill>
                <a:cs typeface="Calibri" pitchFamily="34" charset="0"/>
              </a:rPr>
              <a:t>Интернет-магазин + </a:t>
            </a:r>
            <a:r>
              <a:rPr lang="en-US" sz="3100" dirty="0">
                <a:solidFill>
                  <a:srgbClr val="000000"/>
                </a:solidFill>
                <a:cs typeface="Calibri" pitchFamily="34" charset="0"/>
              </a:rPr>
              <a:t>CRM + «1C»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80232" y="2464891"/>
            <a:ext cx="1346256" cy="1224136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9903" y="5105400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dirty="0" smtClean="0">
                <a:latin typeface="+mj-lt"/>
              </a:rPr>
              <a:t>Комплексное решение для построения эффективных интернет-продаж</a:t>
            </a:r>
          </a:p>
        </p:txBody>
      </p:sp>
      <p:pic>
        <p:nvPicPr>
          <p:cNvPr id="8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57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81522" y="2680924"/>
            <a:ext cx="1526232" cy="769441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CRM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4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032" y="2320875"/>
            <a:ext cx="1512168" cy="1512168"/>
          </a:xfrm>
          <a:prstGeom prst="rect">
            <a:avLst/>
          </a:prstGeom>
        </p:spPr>
      </p:pic>
      <p:pic>
        <p:nvPicPr>
          <p:cNvPr id="15" name="Изображение 9" descr="box-bu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12" y="2048434"/>
            <a:ext cx="2016224" cy="2142575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>
            <a:off x="5622608" y="3112963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831564" y="3112963"/>
            <a:ext cx="864096" cy="0"/>
          </a:xfrm>
          <a:prstGeom prst="straightConnector1">
            <a:avLst/>
          </a:prstGeom>
          <a:ln w="285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186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 smtClean="0">
                <a:solidFill>
                  <a:srgbClr val="000000"/>
                </a:solidFill>
                <a:cs typeface="Calibri" pitchFamily="34" charset="0"/>
              </a:rPr>
              <a:t>Веб-формы + </a:t>
            </a:r>
            <a:r>
              <a:rPr lang="en-US" sz="3100" dirty="0" smtClean="0">
                <a:solidFill>
                  <a:srgbClr val="000000"/>
                </a:solidFill>
                <a:cs typeface="Calibri" pitchFamily="34" charset="0"/>
              </a:rPr>
              <a:t>CRM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1000" y="1600209"/>
            <a:ext cx="412951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Создание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«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лида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»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из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веб-формы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Отправка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данных о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«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лиде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»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с вашего сайта через API в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CRM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Привязка «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лида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»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к менеджеру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Нотификация менеджера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Изображение 10" descr="Снимок экрана 2012-05-16 в 19.32.3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56" y="1524000"/>
            <a:ext cx="432089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44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228600" y="5413435"/>
            <a:ext cx="8686800" cy="1143000"/>
          </a:xfrm>
        </p:spPr>
        <p:txBody>
          <a:bodyPr/>
          <a:lstStyle/>
          <a:p>
            <a:pPr algn="l"/>
            <a:r>
              <a:rPr lang="ru-RU" sz="3200" dirty="0" smtClean="0">
                <a:ea typeface="Verdana" pitchFamily="34" charset="0"/>
                <a:cs typeface="Verdana" pitchFamily="34" charset="0"/>
              </a:rPr>
              <a:t>Вы должны быть уверены в защищенности сайта и своих данных</a:t>
            </a: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254014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09601" y="1168311"/>
            <a:ext cx="3810000" cy="452431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rgbClr val="000000"/>
                </a:solidFill>
                <a:latin typeface="Calibri"/>
                <a:cs typeface="Arial" charset="0"/>
              </a:rPr>
              <a:t>Веб-сайт —</a:t>
            </a:r>
            <a:r>
              <a:rPr lang="ru-RU" sz="1800" dirty="0" smtClean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/>
                <a:cs typeface="Arial" charset="0"/>
              </a:rPr>
              <a:t>часть корпоративной инфраструктуры.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</a:p>
          <a:p>
            <a:pPr>
              <a:defRPr/>
            </a:pP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Взлом корпоративного сайта —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это </a:t>
            </a:r>
            <a:r>
              <a:rPr lang="ru-RU" sz="1800" dirty="0">
                <a:solidFill>
                  <a:srgbClr val="000000"/>
                </a:solidFill>
                <a:latin typeface="Calibri"/>
                <a:cs typeface="Arial" charset="0"/>
              </a:rPr>
              <a:t>удар по репутации и имиджу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 компании. </a:t>
            </a:r>
            <a:endParaRPr lang="ru-RU" sz="1800" b="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>
              <a:defRPr/>
            </a:pP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ru-RU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Но 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потеря данных с сайта, информации о клиентах — это уже прямые убытки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.</a:t>
            </a:r>
            <a:endParaRPr lang="en-US" sz="1800" b="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>
              <a:defRPr/>
            </a:pPr>
            <a:endParaRPr lang="ru-RU" sz="18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Чем серьезнее компания и известнее 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е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ё</a:t>
            </a:r>
            <a:r>
              <a:rPr lang="ru-RU" sz="18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Arial" charset="0"/>
              </a:rPr>
              <a:t>имя и продукты, тем существеннее бывают риски и убытки от взлома корпоративного сайта</a:t>
            </a:r>
            <a:r>
              <a:rPr lang="ru-RU" sz="1600" b="0" dirty="0">
                <a:solidFill>
                  <a:srgbClr val="000000"/>
                </a:solidFill>
                <a:latin typeface="Calibri"/>
                <a:cs typeface="Arial" charset="0"/>
              </a:rPr>
              <a:t>.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063889" y="5712519"/>
            <a:ext cx="6080125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sz="2300" dirty="0">
                <a:solidFill>
                  <a:srgbClr val="C00000"/>
                </a:solidFill>
                <a:latin typeface="Calibri"/>
                <a:cs typeface="Arial" charset="0"/>
              </a:rPr>
              <a:t>Когда сайт — это имидж и репутация</a:t>
            </a:r>
          </a:p>
        </p:txBody>
      </p:sp>
      <p:pic>
        <p:nvPicPr>
          <p:cNvPr id="61446" name="Picture 8" descr="hacke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79064"/>
            <a:ext cx="4318000" cy="35401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76200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rgbClr val="000000"/>
                </a:solidFill>
              </a:rPr>
              <a:t>Безопасность сайта</a:t>
            </a:r>
            <a:endParaRPr lang="en-US" sz="3200" dirty="0" smtClean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5" y="125730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36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lia\Downloads\5905872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49" y="1374575"/>
            <a:ext cx="404154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Прямоугольник 3"/>
          <p:cNvSpPr>
            <a:spLocks noChangeArrowheads="1"/>
          </p:cNvSpPr>
          <p:nvPr/>
        </p:nvSpPr>
        <p:spPr bwMode="auto">
          <a:xfrm>
            <a:off x="304093" y="1397143"/>
            <a:ext cx="4976884" cy="46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Web Application Firewall (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Проактивный фильтр защиты от атак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Веб-антивирус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Аутентификация и система составных паролей 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Активная реакция на вторжение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Контроль целостности системы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от фишинга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Шифрование данных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Групповые политики безопасности 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Журнал событий</a:t>
            </a:r>
          </a:p>
        </p:txBody>
      </p:sp>
      <p:sp>
        <p:nvSpPr>
          <p:cNvPr id="6" name="Знак запрета 5"/>
          <p:cNvSpPr/>
          <p:nvPr/>
        </p:nvSpPr>
        <p:spPr>
          <a:xfrm>
            <a:off x="5562600" y="1881976"/>
            <a:ext cx="2706650" cy="2642797"/>
          </a:xfrm>
          <a:prstGeom prst="noSmoking">
            <a:avLst>
              <a:gd name="adj" fmla="val 7349"/>
            </a:avLst>
          </a:prstGeom>
          <a:solidFill>
            <a:srgbClr val="D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b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3" y="228610"/>
            <a:ext cx="6176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srgbClr val="00091A"/>
                </a:solidFill>
                <a:latin typeface="Calibri"/>
              </a:rPr>
              <a:t>Инструменты </a:t>
            </a:r>
            <a:r>
              <a:rPr lang="ru-RU" sz="3200" dirty="0">
                <a:solidFill>
                  <a:srgbClr val="00091A"/>
                </a:solidFill>
                <a:latin typeface="Calibri"/>
              </a:rPr>
              <a:t>безопасности</a:t>
            </a:r>
            <a:endParaRPr lang="ru-RU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17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2028" y="152400"/>
            <a:ext cx="6141173" cy="6858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Панель безопасности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5" name="Рисунок 4" descr="sec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85" y="1478283"/>
            <a:ext cx="5334000" cy="38846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533400" y="1346755"/>
            <a:ext cx="34404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Оценка уровней безопасности веб-проекта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341393" y="4038600"/>
            <a:ext cx="1447800" cy="609600"/>
          </a:xfrm>
          <a:prstGeom prst="rect">
            <a:avLst/>
          </a:prstGeom>
          <a:solidFill>
            <a:srgbClr val="C00000">
              <a:alpha val="18823"/>
            </a:srgbClr>
          </a:solidFill>
          <a:ln w="31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936474" y="2907993"/>
            <a:ext cx="1219200" cy="512763"/>
          </a:xfrm>
          <a:prstGeom prst="rect">
            <a:avLst/>
          </a:prstGeom>
          <a:solidFill>
            <a:srgbClr val="C00000">
              <a:alpha val="18823"/>
            </a:srgbClr>
          </a:solidFill>
          <a:ln w="31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14381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60116"/>
            <a:ext cx="1081380" cy="107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2" descr="77777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2" y="2927075"/>
            <a:ext cx="1152332" cy="109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4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982" y="152400"/>
            <a:ext cx="4767618" cy="6858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Сертификация ФСТЭК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20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224" y="1676404"/>
            <a:ext cx="2566988" cy="36496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dist="139700" dir="2700000" sx="1000" sy="1000" algn="tl" rotWithShape="0">
              <a:srgbClr val="333333"/>
            </a:outerShdw>
          </a:effectLst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3" y="1219200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Прямоугольник 6"/>
          <p:cNvSpPr>
            <a:spLocks noChangeArrowheads="1"/>
          </p:cNvSpPr>
          <p:nvPr/>
        </p:nvSpPr>
        <p:spPr bwMode="auto">
          <a:xfrm>
            <a:off x="236874" y="2458327"/>
            <a:ext cx="58451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 smtClean="0">
                <a:solidFill>
                  <a:srgbClr val="000000"/>
                </a:solidFill>
              </a:rPr>
              <a:t>С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ертификат  подтверждает, что продукт соответствует требованиям руководящего документа </a:t>
            </a:r>
            <a:r>
              <a:rPr lang="ru-RU" sz="18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«Средства вычислительной техники. Защита от несанкционированного доступа к информации. Показатели защищенности от несанкционированного доступа к информации» (Гостехкоммиссия, 1992)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по 5 классу защищенности.</a:t>
            </a:r>
          </a:p>
          <a:p>
            <a:endParaRPr lang="ru-RU" sz="18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Продукт может использоваться для создания автоматизированных систем </a:t>
            </a:r>
            <a:r>
              <a:rPr lang="ru-RU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до класса защищенности 1Г включительно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и в информационных системах персональных данных </a:t>
            </a:r>
            <a:r>
              <a:rPr lang="ru-RU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до 3 класса включительно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25607" name="Прямоугольник 7"/>
          <p:cNvSpPr>
            <a:spLocks noChangeArrowheads="1"/>
          </p:cNvSpPr>
          <p:nvPr/>
        </p:nvSpPr>
        <p:spPr bwMode="auto">
          <a:xfrm>
            <a:off x="1450075" y="1660477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</a:rPr>
              <a:t>ФСТЭК</a:t>
            </a:r>
            <a:r>
              <a:rPr lang="ru-RU" sz="1400" b="0" dirty="0" smtClean="0">
                <a:solidFill>
                  <a:srgbClr val="000000"/>
                </a:solidFill>
              </a:rPr>
              <a:t> (России) </a:t>
            </a:r>
            <a:r>
              <a:rPr lang="ru-RU" sz="1400" b="0" dirty="0">
                <a:solidFill>
                  <a:srgbClr val="000000"/>
                </a:solidFill>
                <a:latin typeface="Calibri"/>
                <a:cs typeface="Arial" charset="0"/>
              </a:rPr>
              <a:t>—</a:t>
            </a:r>
            <a:r>
              <a:rPr lang="ru-RU" sz="1400" b="0" dirty="0" smtClean="0">
                <a:solidFill>
                  <a:srgbClr val="000000"/>
                </a:solidFill>
              </a:rPr>
              <a:t> Федеральная служба по техническому и экспортному контролю.</a:t>
            </a:r>
          </a:p>
        </p:txBody>
      </p:sp>
      <p:pic>
        <p:nvPicPr>
          <p:cNvPr id="3074" name="Picture 2" descr="C:\Users\Аня\AppData\Local\Microsoft\Windows\Temporary Internet Files\Content.Outlook\36VJRQY6\arrow (6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01" y="166936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3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37" y="1344643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rgbClr val="000000"/>
                </a:solidFill>
              </a:rPr>
              <a:t>1С-Битрикс: Управление сайтом</a:t>
            </a:r>
            <a:endParaRPr lang="en-US" sz="20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5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профессиональная система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управления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веб-проектами для:</a:t>
            </a:r>
            <a:endParaRPr lang="ru-RU" sz="20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endParaRPr lang="ru-RU" sz="20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800100" lvl="1" indent="-342900">
              <a:buFontTx/>
              <a:buBlip>
                <a:blip r:embed="rId5"/>
              </a:buBlip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корпоративных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сайтов</a:t>
            </a:r>
          </a:p>
          <a:p>
            <a:pPr marL="800100" lvl="1" indent="-342900">
              <a:buFontTx/>
              <a:buBlip>
                <a:blip r:embed="rId5"/>
              </a:buBlip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интернет-магазинов</a:t>
            </a:r>
            <a:endParaRPr lang="ru-RU" sz="20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800100" lvl="1" indent="-342900">
              <a:buFontTx/>
              <a:buBlip>
                <a:blip r:embed="rId5"/>
              </a:buBlip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информационных порталов</a:t>
            </a:r>
          </a:p>
          <a:p>
            <a:pPr marL="800100" lvl="1" indent="-342900">
              <a:buFontTx/>
              <a:buBlip>
                <a:blip r:embed="rId5"/>
              </a:buBlip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онлайн-сообществ</a:t>
            </a:r>
          </a:p>
          <a:p>
            <a:pPr marL="800100" lvl="1" indent="-342900">
              <a:buFontTx/>
              <a:buBlip>
                <a:blip r:embed="rId5"/>
              </a:buBlip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социальных сетей </a:t>
            </a:r>
            <a:endParaRPr lang="ru-RU" sz="2000" b="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800100" lvl="1" indent="-342900">
              <a:buFontTx/>
              <a:buBlip>
                <a:blip r:embed="rId5"/>
              </a:buBlip>
            </a:pPr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других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cs typeface="Arial" charset="0"/>
              </a:rPr>
              <a:t>сайтов</a:t>
            </a:r>
          </a:p>
          <a:p>
            <a:endParaRPr lang="ru-RU" sz="2000" b="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endParaRPr lang="ru-RU" sz="20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r>
              <a:rPr lang="en-US" sz="2800" b="0" u="sng" dirty="0" smtClean="0">
                <a:solidFill>
                  <a:srgbClr val="C00000"/>
                </a:solidFill>
                <a:latin typeface="Calibri"/>
                <a:cs typeface="Arial" charset="0"/>
              </a:rPr>
              <a:t>www.1c-bitrix.ru</a:t>
            </a:r>
            <a:endParaRPr lang="ru-RU" sz="2800" b="0" u="sng" dirty="0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" y="3810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b="0" dirty="0" smtClean="0">
                <a:solidFill>
                  <a:srgbClr val="FFFFFF">
                    <a:lumMod val="65000"/>
                  </a:srgbClr>
                </a:solidFill>
              </a:rPr>
              <a:t>Быстро. Просто. Эффективно.</a:t>
            </a:r>
            <a:endParaRPr lang="en-US" sz="1800" b="0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  <p:pic>
        <p:nvPicPr>
          <p:cNvPr id="8" name="Изображение 8" descr="box-bus (1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9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я\Desktop\Интернетмагазин\7251703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709"/>
            <a:ext cx="9144000" cy="710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6962" y="5257810"/>
            <a:ext cx="9170962" cy="161590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228600" y="5394212"/>
            <a:ext cx="8915400" cy="1194665"/>
          </a:xfrm>
        </p:spPr>
        <p:txBody>
          <a:bodyPr/>
          <a:lstStyle/>
          <a:p>
            <a:pPr algn="l"/>
            <a:r>
              <a:rPr lang="ru-RU" sz="3200" dirty="0" smtClean="0">
                <a:latin typeface="+mn-lt"/>
                <a:ea typeface="Verdana" pitchFamily="34" charset="0"/>
                <a:cs typeface="Verdana" pitchFamily="34" charset="0"/>
              </a:rPr>
              <a:t>Ваш сайт должен выдерживать высокие нагрузки</a:t>
            </a: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5334000" cy="1009651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00091A"/>
                </a:solidFill>
                <a:latin typeface="+mn-lt"/>
                <a:ea typeface="Verdana" pitchFamily="34" charset="0"/>
                <a:cs typeface="Verdana" pitchFamily="34" charset="0"/>
              </a:rPr>
              <a:t>Монитор производительности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 smtClean="0">
              <a:solidFill>
                <a:srgbClr val="10253F"/>
              </a:solidFill>
            </a:endParaRP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163" y="1295402"/>
            <a:ext cx="6599451" cy="49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7" y="-4948"/>
            <a:ext cx="9147337" cy="684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0" y="5029200"/>
            <a:ext cx="9185136" cy="1828800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036034"/>
            <a:ext cx="8305800" cy="1659415"/>
          </a:xfrm>
        </p:spPr>
        <p:txBody>
          <a:bodyPr anchor="ctr">
            <a:noAutofit/>
          </a:bodyPr>
          <a:lstStyle/>
          <a:p>
            <a:pPr marL="0" indent="0"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Р</a:t>
            </a:r>
            <a:r>
              <a:rPr lang="ru-RU" sz="24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е</a:t>
            </a: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зультаты </a:t>
            </a:r>
            <a:r>
              <a:rPr lang="ru-RU" sz="24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нагрузочного тестирования подтверждают, что «1С-Битрикс: Управление сайтом» стабильно работает в условиях сверхбольших </a:t>
            </a: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нагрузок.</a:t>
            </a: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4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4523" y="1648473"/>
            <a:ext cx="2422017" cy="3456937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8615" y="1645734"/>
            <a:ext cx="2422017" cy="3462023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10" y="1651201"/>
            <a:ext cx="2413117" cy="3451851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9" name="Picture 2" descr="C:\Users\Аня\AppData\Local\Microsoft\Windows\Temporary Internet Files\Content.Outlook\36VJRQY6\line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586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19087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Сертификаты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613" y="5410209"/>
            <a:ext cx="7856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 pitchFamily="34" charset="0"/>
                <a:cs typeface="Calibri" pitchFamily="34" charset="0"/>
              </a:rPr>
              <a:t>Результаты нагрузочного тестирования 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программного продукта «1С-Битрикс: Управление сайтом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»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тестирование провели  компании «1С-Битрикс», «</a:t>
            </a:r>
            <a:r>
              <a:rPr lang="ru-RU" sz="1600" b="0" dirty="0" err="1">
                <a:latin typeface="Calibri" pitchFamily="34" charset="0"/>
                <a:cs typeface="Calibri" pitchFamily="34" charset="0"/>
              </a:rPr>
              <a:t>Онтико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» и .</a:t>
            </a:r>
            <a:r>
              <a:rPr lang="ru-RU" sz="1600" b="0" dirty="0" err="1">
                <a:latin typeface="Calibri" pitchFamily="34" charset="0"/>
                <a:cs typeface="Calibri" pitchFamily="34" charset="0"/>
              </a:rPr>
              <a:t>masterhost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 в ноябре 2010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года)</a:t>
            </a:r>
            <a:endParaRPr lang="en-US" sz="16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6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13" y="5029200"/>
            <a:ext cx="9143999" cy="1828800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826" name="Объект 2"/>
          <p:cNvSpPr>
            <a:spLocks noGrp="1"/>
          </p:cNvSpPr>
          <p:nvPr>
            <p:ph idx="1"/>
          </p:nvPr>
        </p:nvSpPr>
        <p:spPr>
          <a:xfrm>
            <a:off x="577926" y="5315340"/>
            <a:ext cx="7772400" cy="919089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8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Ваш сайт должен соответствовать современным требованиям</a:t>
            </a:r>
          </a:p>
        </p:txBody>
      </p:sp>
      <p:pic>
        <p:nvPicPr>
          <p:cNvPr id="8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3"/>
          <a:srcRect t="2894" b="8929"/>
          <a:stretch/>
        </p:blipFill>
        <p:spPr bwMode="auto">
          <a:xfrm>
            <a:off x="0" y="0"/>
            <a:ext cx="9121140" cy="6858000"/>
          </a:xfrm>
          <a:prstGeom prst="roundRect">
            <a:avLst>
              <a:gd name="adj" fmla="val 2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0" y="0"/>
            <a:ext cx="5105400" cy="684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76203"/>
            <a:ext cx="4876800" cy="8763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Географический веб-кластер</a:t>
            </a:r>
            <a:endParaRPr lang="en-US" sz="28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960" y="1147951"/>
            <a:ext cx="4425640" cy="4225916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Основные задачи, которые решает веб-кластер: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4"/>
              </a:buBlip>
              <a:defRPr/>
            </a:pPr>
            <a:r>
              <a:rPr lang="x-none" sz="20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Обеспечение высокой доступности </a:t>
            </a:r>
            <a:r>
              <a:rPr lang="x-none" sz="2000" b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сервиса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x-none" sz="2000" b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0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4"/>
              </a:buBlip>
              <a:defRPr/>
            </a:pPr>
            <a:r>
              <a:rPr lang="x-none" sz="2000" b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Масштабирование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веб-проекта</a:t>
            </a:r>
            <a:r>
              <a:rPr lang="x-none" sz="20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в условиях возрастающей нагрузки </a:t>
            </a:r>
            <a:endParaRPr lang="ru-RU" sz="20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4"/>
              </a:buBlip>
              <a:defRPr/>
            </a:pP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Балансирование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нагрузки, трафика, данных между несколькими серверами.</a:t>
            </a:r>
          </a:p>
          <a:p>
            <a:pPr marL="285750" indent="-285750">
              <a:spcBef>
                <a:spcPts val="544"/>
              </a:spcBef>
              <a:spcAft>
                <a:spcPts val="544"/>
              </a:spcAft>
              <a:buSzPct val="120000"/>
              <a:buBlip>
                <a:blip r:embed="rId4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Создание целостной резервной копии 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данных.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17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17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Natalia\Downloads\10181904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47" y="1877990"/>
            <a:ext cx="4570771" cy="36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82"/>
            <a:ext cx="6758528" cy="96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</a:rPr>
              <a:t>Хранение данных в «облаках»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9742" y="1371600"/>
            <a:ext cx="404090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b="0" dirty="0" smtClean="0">
                <a:solidFill>
                  <a:prstClr val="black"/>
                </a:solidFill>
                <a:latin typeface="Calibri"/>
              </a:rPr>
              <a:t>Поддержка облачных хранилищ на уровне платформы: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2200" b="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7"/>
              </a:buBlip>
            </a:pPr>
            <a:r>
              <a:rPr lang="en-US" sz="2200" b="0" dirty="0" smtClean="0">
                <a:solidFill>
                  <a:prstClr val="black"/>
                </a:solidFill>
                <a:latin typeface="Calibri"/>
              </a:rPr>
              <a:t>Google Storage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7"/>
              </a:buBlip>
            </a:pPr>
            <a:r>
              <a:rPr lang="en-US" sz="2200" b="0" dirty="0" smtClean="0">
                <a:solidFill>
                  <a:prstClr val="black"/>
                </a:solidFill>
                <a:latin typeface="Calibri"/>
              </a:rPr>
              <a:t>Amazon S3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7"/>
              </a:buBlip>
            </a:pPr>
            <a:r>
              <a:rPr lang="en-US" sz="2200" b="0" dirty="0" smtClean="0">
                <a:solidFill>
                  <a:prstClr val="black"/>
                </a:solidFill>
                <a:latin typeface="Calibri"/>
              </a:rPr>
              <a:t>Windows </a:t>
            </a:r>
            <a:r>
              <a:rPr lang="en-US" sz="2200" b="0" dirty="0">
                <a:solidFill>
                  <a:prstClr val="black"/>
                </a:solidFill>
                <a:latin typeface="Calibri"/>
              </a:rPr>
              <a:t>Azure </a:t>
            </a:r>
            <a:r>
              <a:rPr lang="en-US" sz="2200" b="0" dirty="0" smtClean="0">
                <a:solidFill>
                  <a:prstClr val="black"/>
                </a:solidFill>
                <a:latin typeface="Calibri"/>
              </a:rPr>
              <a:t>Storage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7"/>
              </a:buBlip>
            </a:pPr>
            <a:r>
              <a:rPr lang="en-US" sz="2200" b="0" dirty="0" err="1" smtClean="0">
                <a:solidFill>
                  <a:prstClr val="black"/>
                </a:solidFill>
                <a:latin typeface="Calibri"/>
              </a:rPr>
              <a:t>RackSpace</a:t>
            </a:r>
            <a:endParaRPr lang="en-US" sz="2200" b="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7"/>
              </a:buBlip>
            </a:pPr>
            <a:r>
              <a:rPr lang="ru-RU" sz="2200" b="0" dirty="0" smtClean="0">
                <a:solidFill>
                  <a:prstClr val="black"/>
                </a:solidFill>
                <a:latin typeface="Calibri"/>
              </a:rPr>
              <a:t>Стандарт </a:t>
            </a:r>
            <a:r>
              <a:rPr lang="en-US" sz="2200" b="0" dirty="0" err="1" smtClean="0">
                <a:solidFill>
                  <a:prstClr val="black"/>
                </a:solidFill>
                <a:latin typeface="Calibri"/>
              </a:rPr>
              <a:t>OpenStack</a:t>
            </a:r>
            <a:endParaRPr lang="ru-RU" sz="2200" b="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7"/>
              </a:buBlip>
            </a:pPr>
            <a:endParaRPr lang="ru-RU" sz="2200" b="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b="0" dirty="0" smtClean="0">
                <a:solidFill>
                  <a:prstClr val="black"/>
                </a:solidFill>
                <a:latin typeface="Calibri"/>
              </a:rPr>
              <a:t>А так же:</a:t>
            </a:r>
            <a:endParaRPr lang="ru-RU" sz="2200" b="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7"/>
              </a:buBlip>
            </a:pPr>
            <a:r>
              <a:rPr lang="ru-RU" sz="2200" b="0" dirty="0" smtClean="0">
                <a:solidFill>
                  <a:prstClr val="black"/>
                </a:solidFill>
                <a:latin typeface="Calibri"/>
              </a:rPr>
              <a:t>Резервное копирование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Blip>
                <a:blip r:embed="rId7"/>
              </a:buBlip>
            </a:pPr>
            <a:r>
              <a:rPr lang="ru-RU" sz="2200" b="0" dirty="0" smtClean="0">
                <a:solidFill>
                  <a:prstClr val="black"/>
                </a:solidFill>
                <a:latin typeface="Calibri"/>
              </a:rPr>
              <a:t>Интерфейс работы с файлами</a:t>
            </a:r>
          </a:p>
        </p:txBody>
      </p:sp>
    </p:spTree>
    <p:extLst>
      <p:ext uri="{BB962C8B-B14F-4D97-AF65-F5344CB8AC3E}">
        <p14:creationId xmlns:p14="http://schemas.microsoft.com/office/powerpoint/2010/main" val="3242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8" descr="C:\Users\Natalia\Pictures\screens\bitrixmobile\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932476"/>
            <a:ext cx="3540457" cy="567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5922" y="1630680"/>
            <a:ext cx="5475287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 продукт встроен готовый мобильный интернет-магазин, который работает на </a:t>
            </a:r>
            <a:r>
              <a:rPr lang="ru-RU" sz="20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iPhone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iPad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Android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и </a:t>
            </a:r>
            <a:r>
              <a:rPr lang="ru-RU" sz="20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BlackBerry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Пользователи могут выбрать товары в каталоге и оформить заказ со своих мобильных устройств.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Заказы будут доступны в обычном интернет-магазине.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Мобильная демо-версия: </a:t>
            </a:r>
            <a:r>
              <a:rPr lang="en-US" sz="2000" b="0" u="sng" dirty="0">
                <a:solidFill>
                  <a:srgbClr val="000000">
                    <a:lumMod val="60000"/>
                    <a:lumOff val="40000"/>
                  </a:srgbClr>
                </a:solidFill>
                <a:latin typeface="Calibri" pitchFamily="34" charset="0"/>
                <a:cs typeface="Calibri" pitchFamily="34" charset="0"/>
              </a:rPr>
              <a:t>m.demo.1c-bitrix.ru</a:t>
            </a:r>
            <a:endParaRPr lang="ru-RU" sz="2000" b="0" u="sng" dirty="0">
              <a:solidFill>
                <a:srgbClr val="000000">
                  <a:lumMod val="60000"/>
                  <a:lumOff val="4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" y="1"/>
            <a:ext cx="5614988" cy="1044907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Мобильный интернет-магазин</a:t>
            </a:r>
            <a:endParaRPr lang="en-US" sz="28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57" y="1676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2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-14785" y="4953000"/>
            <a:ext cx="9158785" cy="1920240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5291008"/>
            <a:ext cx="8504846" cy="126219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Вы можете создать сеть интернет-магазинов с единой системой управления.</a:t>
            </a:r>
            <a:endParaRPr lang="ru-RU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8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1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95701" y="193220"/>
            <a:ext cx="6086901" cy="6096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Многосайтовые проекты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7" y="1617408"/>
            <a:ext cx="3743325" cy="105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8" y="3370017"/>
            <a:ext cx="3955317" cy="102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07" y="5230325"/>
            <a:ext cx="3542480" cy="114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2" y="16418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6" y="35234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1" y="524045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04" y="1269839"/>
            <a:ext cx="5618795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826576" cy="1025123"/>
          </a:xfrm>
        </p:spPr>
        <p:txBody>
          <a:bodyPr/>
          <a:lstStyle/>
          <a:p>
            <a:pPr algn="l"/>
            <a:r>
              <a:rPr lang="ru-RU" sz="31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Чем вы управляете на сайте</a:t>
            </a:r>
            <a:endParaRPr lang="ru-RU" sz="31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38776" y="1575721"/>
            <a:ext cx="39732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продукта и новые модули.</a:t>
            </a:r>
          </a:p>
        </p:txBody>
      </p:sp>
      <p:sp>
        <p:nvSpPr>
          <p:cNvPr id="78852" name="Прямоугольник 6"/>
          <p:cNvSpPr>
            <a:spLocks noChangeArrowheads="1"/>
          </p:cNvSpPr>
          <p:nvPr/>
        </p:nvSpPr>
        <p:spPr bwMode="auto">
          <a:xfrm>
            <a:off x="418759" y="2901949"/>
            <a:ext cx="4000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Обновления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 затрагивают публичную часть сайта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полностью исключая потерю данных.</a:t>
            </a:r>
          </a:p>
        </p:txBody>
      </p:sp>
      <p:sp>
        <p:nvSpPr>
          <p:cNvPr id="78853" name="Прямоугольник 7"/>
          <p:cNvSpPr>
            <a:spLocks noChangeArrowheads="1"/>
          </p:cNvSpPr>
          <p:nvPr/>
        </p:nvSpPr>
        <p:spPr bwMode="auto">
          <a:xfrm>
            <a:off x="426720" y="3952165"/>
            <a:ext cx="4000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Таким образом, владелец продукта может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поддерживать постоянную актуальность системы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оперативно получать новые модули.</a:t>
            </a:r>
          </a:p>
        </p:txBody>
      </p:sp>
      <p:pic>
        <p:nvPicPr>
          <p:cNvPr id="78854" name="Рисунок 8" descr="siteupda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3" y="1676023"/>
            <a:ext cx="4378325" cy="32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7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1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Все пользователи продуктов «1С-Битрикс», а также некоммерческие пользователи (например, если вы тестируете продукт перед покупкой) могут направить вопрос специалистам технической поддержки и 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получить квалифицированную консультацию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9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874"/>
            <a:ext cx="9144000" cy="686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1" y="-23614"/>
            <a:ext cx="4724400" cy="6869739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14" y="123857"/>
            <a:ext cx="2696369" cy="642939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301" name="Прямоугольник 4"/>
          <p:cNvSpPr>
            <a:spLocks noChangeArrowheads="1"/>
          </p:cNvSpPr>
          <p:nvPr/>
        </p:nvSpPr>
        <p:spPr bwMode="auto">
          <a:xfrm>
            <a:off x="193577" y="1066809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Учебные онлайн-курсы для пользователей</a:t>
            </a:r>
          </a:p>
        </p:txBody>
      </p:sp>
      <p:sp>
        <p:nvSpPr>
          <p:cNvPr id="55300" name="Прямоугольник 3"/>
          <p:cNvSpPr>
            <a:spLocks noChangeArrowheads="1"/>
          </p:cNvSpPr>
          <p:nvPr/>
        </p:nvSpPr>
        <p:spPr bwMode="auto">
          <a:xfrm>
            <a:off x="634741" y="1927621"/>
            <a:ext cx="3962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Компания «1С-Битрикс» проводит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бесплатное онлайн-обучение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600" b="0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258290" y="424558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Сертифицированные учебные центры</a:t>
            </a:r>
          </a:p>
        </p:txBody>
      </p:sp>
      <p:sp>
        <p:nvSpPr>
          <p:cNvPr id="55303" name="Прямоугольник 7"/>
          <p:cNvSpPr>
            <a:spLocks noChangeArrowheads="1"/>
          </p:cNvSpPr>
          <p:nvPr/>
        </p:nvSpPr>
        <p:spPr bwMode="auto">
          <a:xfrm>
            <a:off x="698887" y="5190375"/>
            <a:ext cx="396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600" b="0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2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43" y="5807937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3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я\Desktop\Интернетмагазин\9530131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53" y="3"/>
            <a:ext cx="4565041" cy="68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12" y="0"/>
            <a:ext cx="458723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29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28600" y="152400"/>
            <a:ext cx="4419600" cy="6096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04800" y="2371904"/>
            <a:ext cx="428244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установке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интеграции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Руководства пользователя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конфигурированию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Онлайновая система помощи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API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для разработчиков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Windows Help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Контекстная помощь</a:t>
            </a: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275796" y="1066808"/>
            <a:ext cx="42917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Комплект справочной информации по продукту включает:</a:t>
            </a: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4" y="3352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43" y="5807937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5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0777" y="167248"/>
            <a:ext cx="5817623" cy="673677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Более </a:t>
            </a:r>
            <a:r>
              <a:rPr lang="en-US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en-US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000</a:t>
            </a:r>
            <a:r>
              <a:rPr lang="ru-RU" sz="32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веб-проектов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9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6" y="1175218"/>
            <a:ext cx="2160386" cy="312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93" y="1218637"/>
            <a:ext cx="2142906" cy="302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79" y="1227099"/>
            <a:ext cx="2102552" cy="303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65" y="1252825"/>
            <a:ext cx="2073179" cy="302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41" y="4407172"/>
            <a:ext cx="2052435" cy="95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02" y="4395904"/>
            <a:ext cx="2109696" cy="203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46" y="4377097"/>
            <a:ext cx="2109696" cy="101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" y="4385505"/>
            <a:ext cx="2109696" cy="202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16" y="5421932"/>
            <a:ext cx="2106400" cy="98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41" y="5426754"/>
            <a:ext cx="2052435" cy="97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9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14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sz="1800" b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82600" y="1408469"/>
            <a:ext cx="4593456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b="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b="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7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00 </a:t>
            </a:r>
            <a:r>
              <a:rPr lang="ru-RU" sz="4400" b="0" dirty="0" smtClean="0">
                <a:solidFill>
                  <a:prstClr val="black"/>
                </a:solidFill>
                <a:latin typeface="Calibri"/>
              </a:rPr>
              <a:t>партнеров</a:t>
            </a:r>
            <a:endParaRPr lang="ru-RU" sz="4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03918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prstClr val="black"/>
                </a:solidFill>
              </a:rPr>
              <a:t>Компания «1С-Битрикс»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4846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08461"/>
            <a:ext cx="1804590" cy="433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7016687" y="2577560"/>
            <a:ext cx="215344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b="0" dirty="0" smtClean="0">
                <a:solidFill>
                  <a:prstClr val="black"/>
                </a:solidFill>
                <a:latin typeface="Calibri"/>
              </a:rPr>
              <a:t>2006 г.</a:t>
            </a:r>
          </a:p>
          <a:p>
            <a:pPr eaLnBrk="1" hangingPunct="1"/>
            <a:r>
              <a:rPr lang="ru-RU" sz="4400" b="0" dirty="0" smtClean="0">
                <a:solidFill>
                  <a:prstClr val="black"/>
                </a:solidFill>
                <a:latin typeface="Calibri"/>
              </a:rPr>
              <a:t>2008 г.</a:t>
            </a:r>
          </a:p>
          <a:p>
            <a:pPr eaLnBrk="1" hangingPunct="1"/>
            <a:r>
              <a:rPr lang="ru-RU" sz="4400" b="0" dirty="0" smtClean="0">
                <a:solidFill>
                  <a:prstClr val="black"/>
                </a:solidFill>
                <a:latin typeface="Calibri"/>
              </a:rPr>
              <a:t>2011 г.</a:t>
            </a:r>
            <a:endParaRPr lang="ru-RU" sz="4400" b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51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Изображение 8" descr="box-bus (1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1" y="1828809"/>
            <a:ext cx="1469809" cy="1469809"/>
          </a:xfrm>
          <a:prstGeom prst="rect">
            <a:avLst/>
          </a:prstGeom>
        </p:spPr>
      </p:pic>
      <p:pic>
        <p:nvPicPr>
          <p:cNvPr id="28" name="Изображение 8" descr="box-bus (1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14" y="1828809"/>
            <a:ext cx="1469809" cy="1469809"/>
          </a:xfrm>
          <a:prstGeom prst="rect">
            <a:avLst/>
          </a:prstGeom>
        </p:spPr>
      </p:pic>
      <p:pic>
        <p:nvPicPr>
          <p:cNvPr id="29" name="Изображение 8" descr="box-bus (1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2" y="1828809"/>
            <a:ext cx="1469809" cy="1469809"/>
          </a:xfrm>
          <a:prstGeom prst="rect">
            <a:avLst/>
          </a:prstGeom>
        </p:spPr>
      </p:pic>
      <p:pic>
        <p:nvPicPr>
          <p:cNvPr id="30" name="Изображение 8" descr="box-bus (1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44" y="1828809"/>
            <a:ext cx="1469809" cy="1469809"/>
          </a:xfrm>
          <a:prstGeom prst="rect">
            <a:avLst/>
          </a:prstGeom>
        </p:spPr>
      </p:pic>
      <p:pic>
        <p:nvPicPr>
          <p:cNvPr id="31" name="Изображение 8" descr="box-bus (1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69" y="3657609"/>
            <a:ext cx="1469809" cy="1469809"/>
          </a:xfrm>
          <a:prstGeom prst="rect">
            <a:avLst/>
          </a:prstGeom>
        </p:spPr>
      </p:pic>
      <p:pic>
        <p:nvPicPr>
          <p:cNvPr id="32" name="Изображение 8" descr="box-bus (1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2" y="3635601"/>
            <a:ext cx="1469809" cy="1469809"/>
          </a:xfrm>
          <a:prstGeom prst="rect">
            <a:avLst/>
          </a:prstGeom>
        </p:spPr>
      </p:pic>
      <p:pic>
        <p:nvPicPr>
          <p:cNvPr id="33" name="Изображение 8" descr="box-bus (1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14" y="3635601"/>
            <a:ext cx="1469809" cy="1469809"/>
          </a:xfrm>
          <a:prstGeom prst="rect">
            <a:avLst/>
          </a:prstGeom>
        </p:spPr>
      </p:pic>
      <p:pic>
        <p:nvPicPr>
          <p:cNvPr id="34" name="Изображение 8" descr="box-bus (1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1" y="3635601"/>
            <a:ext cx="1469809" cy="1469809"/>
          </a:xfrm>
          <a:prstGeom prst="rect">
            <a:avLst/>
          </a:prstGeom>
        </p:spPr>
      </p:pic>
      <p:sp>
        <p:nvSpPr>
          <p:cNvPr id="86024" name="Text Box 14"/>
          <p:cNvSpPr txBox="1">
            <a:spLocks noChangeArrowheads="1"/>
          </p:cNvSpPr>
          <p:nvPr/>
        </p:nvSpPr>
        <p:spPr bwMode="auto">
          <a:xfrm>
            <a:off x="3713168" y="3778255"/>
            <a:ext cx="96051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145590"/>
                </a:solidFill>
                <a:latin typeface="Calibri"/>
                <a:cs typeface="Arial" charset="0"/>
              </a:rPr>
              <a:t>Бизнес</a:t>
            </a:r>
          </a:p>
          <a:p>
            <a:pPr>
              <a:defRPr/>
            </a:pPr>
            <a:r>
              <a:rPr lang="en-US" dirty="0" smtClean="0">
                <a:solidFill>
                  <a:srgbClr val="111111"/>
                </a:solidFill>
                <a:latin typeface="Calibri"/>
                <a:cs typeface="Arial" charset="0"/>
              </a:rPr>
              <a:t>48 </a:t>
            </a: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900 </a:t>
            </a:r>
            <a:r>
              <a:rPr lang="ru-RU" dirty="0">
                <a:solidFill>
                  <a:srgbClr val="111111"/>
                </a:solidFill>
                <a:latin typeface="Calibri"/>
                <a:cs typeface="Arial" charset="0"/>
              </a:rPr>
              <a:t>руб. </a:t>
            </a:r>
            <a:endParaRPr lang="en-US" dirty="0">
              <a:solidFill>
                <a:srgbClr val="111111"/>
              </a:solidFill>
              <a:latin typeface="Calibri"/>
              <a:cs typeface="Arial" charset="0"/>
            </a:endParaRPr>
          </a:p>
        </p:txBody>
      </p:sp>
      <p:sp>
        <p:nvSpPr>
          <p:cNvPr id="110602" name="Rectangle 6"/>
          <p:cNvSpPr>
            <a:spLocks noChangeArrowheads="1"/>
          </p:cNvSpPr>
          <p:nvPr/>
        </p:nvSpPr>
        <p:spPr bwMode="auto">
          <a:xfrm>
            <a:off x="3429000" y="5562600"/>
            <a:ext cx="556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Решения для любого бизнеса</a:t>
            </a:r>
          </a:p>
        </p:txBody>
      </p:sp>
      <p:sp>
        <p:nvSpPr>
          <p:cNvPr id="86027" name="Text Box 12"/>
          <p:cNvSpPr txBox="1">
            <a:spLocks noChangeArrowheads="1"/>
          </p:cNvSpPr>
          <p:nvPr/>
        </p:nvSpPr>
        <p:spPr bwMode="auto">
          <a:xfrm>
            <a:off x="3722701" y="2051060"/>
            <a:ext cx="88197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145590"/>
                </a:solidFill>
                <a:latin typeface="Calibri"/>
                <a:cs typeface="Arial" charset="0"/>
              </a:rPr>
              <a:t>Старт</a:t>
            </a:r>
          </a:p>
          <a:p>
            <a:pPr>
              <a:defRPr/>
            </a:pPr>
            <a:r>
              <a:rPr lang="en-US" dirty="0" smtClean="0">
                <a:solidFill>
                  <a:srgbClr val="111111"/>
                </a:solidFill>
                <a:latin typeface="Calibri"/>
                <a:cs typeface="Arial" charset="0"/>
              </a:rPr>
              <a:t>4 </a:t>
            </a: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900 </a:t>
            </a:r>
            <a:r>
              <a:rPr lang="ru-RU" dirty="0">
                <a:solidFill>
                  <a:srgbClr val="111111"/>
                </a:solidFill>
                <a:latin typeface="Calibri"/>
                <a:cs typeface="Arial" charset="0"/>
              </a:rPr>
              <a:t>руб. </a:t>
            </a:r>
            <a:endParaRPr lang="en-US" dirty="0">
              <a:solidFill>
                <a:srgbClr val="111111"/>
              </a:solidFill>
              <a:latin typeface="Calibri"/>
              <a:cs typeface="Arial" charset="0"/>
            </a:endParaRPr>
          </a:p>
        </p:txBody>
      </p:sp>
      <p:sp>
        <p:nvSpPr>
          <p:cNvPr id="86028" name="Text Box 13"/>
          <p:cNvSpPr txBox="1">
            <a:spLocks noChangeArrowheads="1"/>
          </p:cNvSpPr>
          <p:nvPr/>
        </p:nvSpPr>
        <p:spPr bwMode="auto">
          <a:xfrm>
            <a:off x="7751776" y="2027247"/>
            <a:ext cx="9605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145590"/>
                </a:solidFill>
                <a:latin typeface="Calibri"/>
                <a:cs typeface="Arial" charset="0"/>
              </a:rPr>
              <a:t>Эксперт</a:t>
            </a:r>
            <a:endParaRPr lang="en-US" dirty="0">
              <a:solidFill>
                <a:srgbClr val="145590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34</a:t>
            </a:r>
            <a:r>
              <a:rPr lang="en-US" dirty="0" smtClean="0">
                <a:solidFill>
                  <a:srgbClr val="111111"/>
                </a:solidFill>
                <a:latin typeface="Calibri"/>
                <a:cs typeface="Arial" charset="0"/>
              </a:rPr>
              <a:t> </a:t>
            </a: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900 </a:t>
            </a:r>
            <a:r>
              <a:rPr lang="ru-RU" dirty="0">
                <a:solidFill>
                  <a:srgbClr val="111111"/>
                </a:solidFill>
                <a:latin typeface="Calibri"/>
                <a:cs typeface="Arial" charset="0"/>
              </a:rPr>
              <a:t>руб. </a:t>
            </a:r>
            <a:endParaRPr lang="en-US" dirty="0">
              <a:solidFill>
                <a:srgbClr val="111111"/>
              </a:solidFill>
              <a:latin typeface="Calibri"/>
              <a:cs typeface="Arial" charset="0"/>
            </a:endParaRPr>
          </a:p>
          <a:p>
            <a:pPr>
              <a:defRPr/>
            </a:pPr>
            <a:endParaRPr lang="ru-RU" dirty="0">
              <a:solidFill>
                <a:srgbClr val="111111"/>
              </a:solidFill>
              <a:latin typeface="Calibri"/>
              <a:cs typeface="Arial" charset="0"/>
            </a:endParaRPr>
          </a:p>
        </p:txBody>
      </p:sp>
      <p:sp>
        <p:nvSpPr>
          <p:cNvPr id="86029" name="Text Box 14"/>
          <p:cNvSpPr txBox="1">
            <a:spLocks noChangeArrowheads="1"/>
          </p:cNvSpPr>
          <p:nvPr/>
        </p:nvSpPr>
        <p:spPr bwMode="auto">
          <a:xfrm>
            <a:off x="5751760" y="3781434"/>
            <a:ext cx="99001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145590"/>
                </a:solidFill>
                <a:latin typeface="Calibri"/>
                <a:cs typeface="Arial" charset="0"/>
              </a:rPr>
              <a:t>Веб-кластер</a:t>
            </a:r>
          </a:p>
          <a:p>
            <a:pPr>
              <a:defRPr/>
            </a:pP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99</a:t>
            </a:r>
            <a:r>
              <a:rPr lang="en-US" dirty="0" smtClean="0">
                <a:solidFill>
                  <a:srgbClr val="111111"/>
                </a:solidFill>
                <a:latin typeface="Calibri"/>
                <a:cs typeface="Arial" charset="0"/>
              </a:rPr>
              <a:t> </a:t>
            </a: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900 </a:t>
            </a:r>
            <a:r>
              <a:rPr lang="ru-RU" dirty="0">
                <a:solidFill>
                  <a:srgbClr val="111111"/>
                </a:solidFill>
                <a:latin typeface="Calibri"/>
                <a:cs typeface="Arial" charset="0"/>
              </a:rPr>
              <a:t>руб. </a:t>
            </a:r>
            <a:endParaRPr lang="en-US" dirty="0">
              <a:solidFill>
                <a:srgbClr val="111111"/>
              </a:solidFill>
              <a:latin typeface="Calibri"/>
              <a:cs typeface="Arial" charset="0"/>
            </a:endParaRPr>
          </a:p>
        </p:txBody>
      </p:sp>
      <p:sp>
        <p:nvSpPr>
          <p:cNvPr id="86030" name="Text Box 15"/>
          <p:cNvSpPr txBox="1">
            <a:spLocks noChangeArrowheads="1"/>
          </p:cNvSpPr>
          <p:nvPr/>
        </p:nvSpPr>
        <p:spPr bwMode="auto">
          <a:xfrm>
            <a:off x="1557827" y="3781434"/>
            <a:ext cx="116089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145590"/>
                </a:solidFill>
                <a:latin typeface="Calibri"/>
                <a:cs typeface="Arial" charset="0"/>
              </a:rPr>
              <a:t>Малый бизнес</a:t>
            </a:r>
            <a:endParaRPr lang="en-US" dirty="0">
              <a:solidFill>
                <a:srgbClr val="145590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111111"/>
                </a:solidFill>
                <a:latin typeface="Calibri"/>
                <a:cs typeface="Arial" charset="0"/>
              </a:rPr>
              <a:t>24 </a:t>
            </a: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900 </a:t>
            </a:r>
            <a:r>
              <a:rPr lang="ru-RU" dirty="0">
                <a:solidFill>
                  <a:srgbClr val="111111"/>
                </a:solidFill>
                <a:latin typeface="Calibri"/>
                <a:cs typeface="Arial" charset="0"/>
              </a:rPr>
              <a:t>руб. </a:t>
            </a:r>
            <a:endParaRPr lang="en-US" dirty="0">
              <a:solidFill>
                <a:srgbClr val="111111"/>
              </a:solidFill>
              <a:latin typeface="Calibri"/>
              <a:cs typeface="Arial" charset="0"/>
            </a:endParaRPr>
          </a:p>
        </p:txBody>
      </p:sp>
      <p:sp>
        <p:nvSpPr>
          <p:cNvPr id="86031" name="Text Box 22"/>
          <p:cNvSpPr txBox="1">
            <a:spLocks noChangeArrowheads="1"/>
          </p:cNvSpPr>
          <p:nvPr/>
        </p:nvSpPr>
        <p:spPr bwMode="auto">
          <a:xfrm>
            <a:off x="5759929" y="2058998"/>
            <a:ext cx="9605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145590"/>
                </a:solidFill>
                <a:latin typeface="Calibri"/>
                <a:cs typeface="Arial" charset="0"/>
              </a:rPr>
              <a:t>Стандарт</a:t>
            </a:r>
            <a:endParaRPr lang="en-US" dirty="0">
              <a:solidFill>
                <a:srgbClr val="145590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12</a:t>
            </a:r>
            <a:r>
              <a:rPr lang="en-US" dirty="0" smtClean="0">
                <a:solidFill>
                  <a:srgbClr val="111111"/>
                </a:solidFill>
                <a:latin typeface="Calibri"/>
                <a:cs typeface="Arial" charset="0"/>
              </a:rPr>
              <a:t> </a:t>
            </a: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900 </a:t>
            </a:r>
            <a:r>
              <a:rPr lang="ru-RU" dirty="0">
                <a:solidFill>
                  <a:srgbClr val="111111"/>
                </a:solidFill>
                <a:latin typeface="Calibri"/>
                <a:cs typeface="Arial" charset="0"/>
              </a:rPr>
              <a:t>руб. </a:t>
            </a:r>
            <a:endParaRPr lang="en-US" dirty="0">
              <a:solidFill>
                <a:srgbClr val="111111"/>
              </a:solidFill>
              <a:latin typeface="Calibri"/>
              <a:cs typeface="Arial" charset="0"/>
            </a:endParaRPr>
          </a:p>
          <a:p>
            <a:pPr>
              <a:defRPr/>
            </a:pPr>
            <a:endParaRPr lang="ru-RU" dirty="0">
              <a:solidFill>
                <a:srgbClr val="111111"/>
              </a:solidFill>
              <a:latin typeface="Calibri"/>
              <a:cs typeface="Arial" charset="0"/>
            </a:endParaRPr>
          </a:p>
        </p:txBody>
      </p:sp>
      <p:sp>
        <p:nvSpPr>
          <p:cNvPr id="86032" name="Text Box 14"/>
          <p:cNvSpPr txBox="1">
            <a:spLocks noChangeArrowheads="1"/>
          </p:cNvSpPr>
          <p:nvPr/>
        </p:nvSpPr>
        <p:spPr bwMode="auto">
          <a:xfrm>
            <a:off x="7678751" y="3821115"/>
            <a:ext cx="1474121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145590"/>
                </a:solidFill>
                <a:latin typeface="Calibri"/>
                <a:cs typeface="Arial" charset="0"/>
              </a:rPr>
              <a:t>Бизнес веб-кластер</a:t>
            </a:r>
          </a:p>
          <a:p>
            <a:pPr>
              <a:defRPr/>
            </a:pP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249</a:t>
            </a:r>
            <a:r>
              <a:rPr lang="en-US" dirty="0" smtClean="0">
                <a:solidFill>
                  <a:srgbClr val="111111"/>
                </a:solidFill>
                <a:latin typeface="Calibri"/>
                <a:cs typeface="Arial" charset="0"/>
              </a:rPr>
              <a:t> </a:t>
            </a: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900 </a:t>
            </a:r>
            <a:r>
              <a:rPr lang="ru-RU" dirty="0">
                <a:solidFill>
                  <a:srgbClr val="111111"/>
                </a:solidFill>
                <a:latin typeface="Calibri"/>
                <a:cs typeface="Arial" charset="0"/>
              </a:rPr>
              <a:t>руб. </a:t>
            </a:r>
            <a:endParaRPr lang="en-US" dirty="0">
              <a:solidFill>
                <a:srgbClr val="111111"/>
              </a:solidFill>
              <a:latin typeface="Calibri"/>
              <a:cs typeface="Arial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563691" y="2081222"/>
            <a:ext cx="102944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145590"/>
                </a:solidFill>
                <a:latin typeface="Calibri"/>
                <a:cs typeface="Arial" charset="0"/>
              </a:rPr>
              <a:t>Первый сайт</a:t>
            </a:r>
          </a:p>
          <a:p>
            <a:pPr>
              <a:defRPr/>
            </a:pP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1</a:t>
            </a:r>
            <a:r>
              <a:rPr lang="en-US" dirty="0" smtClean="0">
                <a:solidFill>
                  <a:srgbClr val="111111"/>
                </a:solidFill>
                <a:latin typeface="Calibri"/>
                <a:cs typeface="Arial" charset="0"/>
              </a:rPr>
              <a:t> </a:t>
            </a:r>
            <a:r>
              <a:rPr lang="ru-RU" dirty="0" smtClean="0">
                <a:solidFill>
                  <a:srgbClr val="111111"/>
                </a:solidFill>
                <a:latin typeface="Calibri"/>
                <a:cs typeface="Arial" charset="0"/>
              </a:rPr>
              <a:t>990 </a:t>
            </a:r>
            <a:r>
              <a:rPr lang="ru-RU" dirty="0">
                <a:solidFill>
                  <a:srgbClr val="111111"/>
                </a:solidFill>
                <a:latin typeface="Calibri"/>
                <a:cs typeface="Arial" charset="0"/>
              </a:rPr>
              <a:t>руб. *</a:t>
            </a:r>
            <a:endParaRPr lang="en-US" dirty="0">
              <a:solidFill>
                <a:srgbClr val="111111"/>
              </a:solidFill>
              <a:latin typeface="Calibri"/>
              <a:cs typeface="Arial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425720" y="5972175"/>
            <a:ext cx="4622800" cy="292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300" b="0" i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/>
                <a:cs typeface="Arial" charset="0"/>
              </a:rPr>
              <a:t>* Только через партнерскую сеть</a:t>
            </a:r>
            <a:endParaRPr lang="en-US" sz="1300" b="0" i="1" dirty="0">
              <a:solidFill>
                <a:srgbClr val="000000">
                  <a:lumMod val="65000"/>
                  <a:lumOff val="35000"/>
                </a:srgbClr>
              </a:solidFill>
              <a:latin typeface="Calibri"/>
              <a:cs typeface="Arial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425720" y="76200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 smtClean="0">
                <a:solidFill>
                  <a:srgbClr val="000000"/>
                </a:solidFill>
                <a:cs typeface="Calibri" pitchFamily="34" charset="0"/>
              </a:rPr>
              <a:t>Цены</a:t>
            </a:r>
            <a:endParaRPr lang="en-US" sz="3200" dirty="0" smtClean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2570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5"/>
          <p:cNvSpPr txBox="1">
            <a:spLocks noChangeArrowheads="1"/>
          </p:cNvSpPr>
          <p:nvPr/>
        </p:nvSpPr>
        <p:spPr bwMode="auto">
          <a:xfrm>
            <a:off x="4572000" y="1600210"/>
            <a:ext cx="44760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indent="-450850" eaLnBrk="1" hangingPunct="1">
              <a:buBlip>
                <a:blip r:embed="rId3"/>
              </a:buBlip>
              <a:tabLst>
                <a:tab pos="534988" algn="l"/>
              </a:tabLst>
            </a:pPr>
            <a:r>
              <a:rPr lang="ru-RU" sz="3200" dirty="0">
                <a:latin typeface="Calibri" pitchFamily="34" charset="0"/>
              </a:rPr>
              <a:t>Малый </a:t>
            </a:r>
            <a:r>
              <a:rPr lang="ru-RU" sz="3200" dirty="0" smtClean="0">
                <a:latin typeface="Calibri" pitchFamily="34" charset="0"/>
              </a:rPr>
              <a:t>бизнес</a:t>
            </a:r>
            <a:endParaRPr lang="ru-RU" sz="3200" dirty="0"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r>
              <a:rPr lang="ru-RU" sz="36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en-US" sz="3600" b="0" dirty="0" smtClean="0">
                <a:solidFill>
                  <a:srgbClr val="111111"/>
                </a:solidFill>
                <a:latin typeface="Calibri" pitchFamily="34" charset="0"/>
              </a:rPr>
              <a:t>24 </a:t>
            </a:r>
            <a:r>
              <a:rPr lang="ru-RU" sz="3600" b="0" dirty="0" smtClean="0">
                <a:solidFill>
                  <a:srgbClr val="111111"/>
                </a:solidFill>
                <a:latin typeface="Calibri" pitchFamily="34" charset="0"/>
              </a:rPr>
              <a:t>900 </a:t>
            </a:r>
            <a:r>
              <a:rPr lang="ru-RU" sz="3600" b="0" dirty="0">
                <a:solidFill>
                  <a:srgbClr val="111111"/>
                </a:solidFill>
                <a:latin typeface="Calibri" pitchFamily="34" charset="0"/>
              </a:rPr>
              <a:t>руб. </a:t>
            </a:r>
            <a:endParaRPr lang="en-US" sz="3600" b="0" dirty="0" smtClean="0">
              <a:solidFill>
                <a:srgbClr val="111111"/>
              </a:solidFill>
              <a:latin typeface="Calibri" pitchFamily="34" charset="0"/>
            </a:endParaRPr>
          </a:p>
          <a:p>
            <a:pPr marL="533400" indent="-450850" eaLnBrk="1" hangingPunct="1">
              <a:buBlip>
                <a:blip r:embed="rId3"/>
              </a:buBlip>
              <a:tabLst>
                <a:tab pos="534988" algn="l"/>
              </a:tabLst>
            </a:pPr>
            <a:endParaRPr lang="en-US" sz="3200" b="0" dirty="0">
              <a:solidFill>
                <a:srgbClr val="111111"/>
              </a:solidFill>
              <a:latin typeface="Calibri" pitchFamily="34" charset="0"/>
            </a:endParaRPr>
          </a:p>
          <a:p>
            <a:pPr marL="533400" lvl="0" indent="-450850" eaLnBrk="1" hangingPunct="1">
              <a:buBlip>
                <a:blip r:embed="rId3"/>
              </a:buBlip>
              <a:tabLst>
                <a:tab pos="534988" algn="l"/>
              </a:tabLst>
            </a:pPr>
            <a:r>
              <a:rPr lang="ru-RU" sz="3200" dirty="0" smtClean="0">
                <a:latin typeface="Calibri" pitchFamily="34" charset="0"/>
              </a:rPr>
              <a:t>Бизнес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6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en-US" sz="3600" b="0" dirty="0" smtClean="0">
                <a:solidFill>
                  <a:srgbClr val="111111"/>
                </a:solidFill>
                <a:latin typeface="Calibri" pitchFamily="34" charset="0"/>
              </a:rPr>
              <a:t>48 </a:t>
            </a:r>
            <a:r>
              <a:rPr lang="ru-RU" sz="3600" b="0" dirty="0" smtClean="0">
                <a:solidFill>
                  <a:srgbClr val="111111"/>
                </a:solidFill>
                <a:latin typeface="Calibri" pitchFamily="34" charset="0"/>
              </a:rPr>
              <a:t>900 руб.</a:t>
            </a:r>
            <a:endParaRPr lang="en-US" sz="3600" b="0" dirty="0" smtClean="0">
              <a:solidFill>
                <a:srgbClr val="111111"/>
              </a:solidFill>
              <a:latin typeface="Calibri" pitchFamily="34" charset="0"/>
            </a:endParaRPr>
          </a:p>
          <a:p>
            <a:pPr marL="533400" lvl="0" indent="-450850" eaLnBrk="1" hangingPunct="1">
              <a:tabLst>
                <a:tab pos="534988" algn="l"/>
              </a:tabLst>
            </a:pPr>
            <a:endParaRPr lang="en-US" sz="3200" b="0" dirty="0">
              <a:solidFill>
                <a:srgbClr val="111111"/>
              </a:solidFill>
              <a:latin typeface="Calibri" pitchFamily="34" charset="0"/>
            </a:endParaRPr>
          </a:p>
          <a:p>
            <a:pPr marL="533400" indent="-450850" eaLnBrk="1" hangingPunct="1">
              <a:buBlip>
                <a:blip r:embed="rId3"/>
              </a:buBlip>
              <a:tabLst>
                <a:tab pos="534988" algn="l"/>
              </a:tabLst>
            </a:pPr>
            <a:r>
              <a:rPr lang="ru-RU" sz="3200" dirty="0" smtClean="0">
                <a:latin typeface="Calibri" pitchFamily="34" charset="0"/>
              </a:rPr>
              <a:t>Бизнес веб-кластер</a:t>
            </a:r>
          </a:p>
          <a:p>
            <a:pPr marL="82550" eaLnBrk="1" hangingPunct="1">
              <a:tabLst>
                <a:tab pos="534988" algn="l"/>
              </a:tabLst>
            </a:pPr>
            <a:r>
              <a:rPr lang="ru-RU" sz="36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3600" b="0" dirty="0" smtClean="0">
                <a:solidFill>
                  <a:srgbClr val="111111"/>
                </a:solidFill>
                <a:latin typeface="Calibri" pitchFamily="34" charset="0"/>
              </a:rPr>
              <a:t>249</a:t>
            </a:r>
            <a:r>
              <a:rPr lang="en-US" sz="3600" b="0" dirty="0" smtClean="0">
                <a:solidFill>
                  <a:srgbClr val="111111"/>
                </a:solidFill>
                <a:latin typeface="Calibri" pitchFamily="34" charset="0"/>
              </a:rPr>
              <a:t> </a:t>
            </a:r>
            <a:r>
              <a:rPr lang="ru-RU" sz="3600" b="0" dirty="0" smtClean="0">
                <a:solidFill>
                  <a:srgbClr val="111111"/>
                </a:solidFill>
                <a:latin typeface="Calibri" pitchFamily="34" charset="0"/>
              </a:rPr>
              <a:t>900 руб. </a:t>
            </a:r>
            <a:endParaRPr lang="en-US" sz="3600" b="0" dirty="0" smtClean="0">
              <a:solidFill>
                <a:srgbClr val="111111"/>
              </a:solidFill>
              <a:latin typeface="Calibri" pitchFamily="34" charset="0"/>
            </a:endParaRPr>
          </a:p>
          <a:p>
            <a:pPr lvl="0" eaLnBrk="1" hangingPunct="1"/>
            <a:endParaRPr lang="en-US" sz="2400" b="0" dirty="0">
              <a:solidFill>
                <a:srgbClr val="111111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4544" y="204118"/>
            <a:ext cx="601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91A"/>
                </a:solidFill>
                <a:latin typeface="+mj-lt"/>
                <a:ea typeface="Verdana" pitchFamily="34" charset="0"/>
                <a:cs typeface="Calibri" pitchFamily="34" charset="0"/>
              </a:rPr>
              <a:t>Интернет-магазин </a:t>
            </a:r>
            <a:r>
              <a:rPr lang="ru-RU" sz="3200" dirty="0" smtClean="0">
                <a:solidFill>
                  <a:srgbClr val="00091A"/>
                </a:solidFill>
                <a:latin typeface="+mj-lt"/>
                <a:ea typeface="Verdana" pitchFamily="34" charset="0"/>
                <a:cs typeface="Calibri" pitchFamily="34" charset="0"/>
              </a:rPr>
              <a:t>включен:</a:t>
            </a:r>
            <a:endParaRPr lang="ru-RU" sz="3200" dirty="0">
              <a:solidFill>
                <a:srgbClr val="00091A"/>
              </a:solidFill>
              <a:latin typeface="+mj-lt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9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box-bus (1)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4039" y="444297"/>
            <a:ext cx="4874260" cy="642939"/>
          </a:xfrm>
        </p:spPr>
        <p:txBody>
          <a:bodyPr/>
          <a:lstStyle/>
          <a:p>
            <a:pPr algn="l" eaLnBrk="1" hangingPunct="1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Протестируйте перед покупкой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7"/>
            <a:ext cx="45040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 b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>
              <a:buFontTx/>
              <a:buBlip>
                <a:blip r:embed="rId5"/>
              </a:buBlip>
              <a:defRPr/>
            </a:pPr>
            <a:r>
              <a:rPr lang="ru-RU" sz="24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4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4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  <a:endParaRPr lang="ru-RU" sz="1800" b="0" u="sng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>
              <a:buFontTx/>
              <a:buBlip>
                <a:blip r:embed="rId5"/>
              </a:buBlip>
              <a:defRPr/>
            </a:pPr>
            <a:endParaRPr lang="en-US" sz="2400" b="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>
              <a:buFontTx/>
              <a:buBlip>
                <a:blip r:embed="rId5"/>
              </a:buBlip>
              <a:defRPr/>
            </a:pPr>
            <a:r>
              <a:rPr lang="ru-RU" sz="24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Доступ к демо-версии </a:t>
            </a:r>
            <a:r>
              <a:rPr lang="ru-RU" sz="24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на </a:t>
            </a:r>
            <a:br>
              <a:rPr lang="ru-RU" sz="24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4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3 часа</a:t>
            </a:r>
            <a:endParaRPr lang="ru-RU" sz="2000" b="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8"/>
          <p:cNvSpPr txBox="1">
            <a:spLocks noChangeArrowheads="1"/>
          </p:cNvSpPr>
          <p:nvPr/>
        </p:nvSpPr>
        <p:spPr bwMode="auto">
          <a:xfrm>
            <a:off x="423874" y="4495809"/>
            <a:ext cx="2852737" cy="213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40000"/>
              </a:spcAft>
            </a:pP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Сергей Кулешов</a:t>
            </a:r>
          </a:p>
          <a:p>
            <a:pPr eaLnBrk="1" hangingPunct="1">
              <a:spcAft>
                <a:spcPct val="4000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hlinkClick r:id="rId3"/>
              </a:rPr>
              <a:t>sales@1c-bitrix.ru</a:t>
            </a:r>
            <a:endParaRPr lang="en-US" sz="1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Aft>
                <a:spcPct val="40000"/>
              </a:spcAft>
            </a:pPr>
            <a:r>
              <a:rPr lang="ru-RU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8-800-250-18-60</a:t>
            </a:r>
          </a:p>
          <a:p>
            <a:pPr eaLnBrk="1" hangingPunct="1">
              <a:spcAft>
                <a:spcPct val="4000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en-US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hlinkClick r:id="rId4"/>
              </a:rPr>
              <a:t>://www.1c-bitrix.ru</a:t>
            </a:r>
            <a:endParaRPr lang="en-US" sz="1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Aft>
                <a:spcPct val="40000"/>
              </a:spcAft>
            </a:pPr>
            <a:endParaRPr lang="ru-RU" sz="1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011" name="Picture 2" descr="C:\Users\Natalia\Downloads\9560810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27" y="11122"/>
            <a:ext cx="4556125" cy="683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10"/>
          <p:cNvSpPr txBox="1">
            <a:spLocks noChangeArrowheads="1"/>
          </p:cNvSpPr>
          <p:nvPr/>
        </p:nvSpPr>
        <p:spPr bwMode="auto">
          <a:xfrm>
            <a:off x="393714" y="2057413"/>
            <a:ext cx="58340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4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Задайте Ваш вопрос,</a:t>
            </a:r>
          </a:p>
          <a:p>
            <a:pPr eaLnBrk="1" hangingPunct="1"/>
            <a:r>
              <a:rPr lang="ru-RU" sz="4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</a:t>
            </a:r>
            <a:r>
              <a:rPr lang="ru-RU" sz="4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ожалуйста!</a:t>
            </a:r>
            <a:endParaRPr lang="en-US" sz="44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301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3334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7" y="2286001"/>
            <a:ext cx="9140044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5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«над сайтом»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948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1113" y="2217739"/>
            <a:ext cx="9155113" cy="215900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0723" name="Заголовок 1"/>
          <p:cNvSpPr>
            <a:spLocks noGrp="1"/>
          </p:cNvSpPr>
          <p:nvPr>
            <p:ph type="ctrTitle"/>
          </p:nvPr>
        </p:nvSpPr>
        <p:spPr>
          <a:xfrm>
            <a:off x="228600" y="2217739"/>
            <a:ext cx="8655050" cy="2159000"/>
          </a:xfrm>
        </p:spPr>
        <p:txBody>
          <a:bodyPr/>
          <a:lstStyle/>
          <a:p>
            <a:pPr algn="l"/>
            <a:r>
              <a:rPr lang="ru-RU" sz="36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Тиражные решения и готовые интернет-магазины</a:t>
            </a:r>
            <a:r>
              <a:rPr lang="en-US" sz="36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6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платформе «1С-Битрикс»</a:t>
            </a:r>
          </a:p>
        </p:txBody>
      </p:sp>
      <p:pic>
        <p:nvPicPr>
          <p:cNvPr id="3072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11116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5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2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4"/>
          <a:srcRect r="22050"/>
          <a:stretch/>
        </p:blipFill>
        <p:spPr>
          <a:xfrm>
            <a:off x="5170271" y="16563"/>
            <a:ext cx="397372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552" y="1415050"/>
            <a:ext cx="4608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«Происхождение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видов путем естественного отбора или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сохранение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благоприятствуемых рас в борьбе за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жизнь».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437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39552" y="3356992"/>
            <a:ext cx="4608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Естественный отбор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, действуя на особей, позволяет выживать и оставлять потомство тем организмам, которые лучше приспособлены для жизни в данном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окружении.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348569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83968" y="1772816"/>
            <a:ext cx="47160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</a:pPr>
            <a:r>
              <a:rPr lang="ru-RU" sz="2800" b="0" dirty="0" smtClean="0">
                <a:solidFill>
                  <a:prstClr val="black"/>
                </a:solidFill>
                <a:latin typeface="Calibri"/>
              </a:rPr>
              <a:t>«Окружение» – это спрос и ожидания клиентов.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</a:pPr>
            <a:endParaRPr lang="ru-RU" sz="2800" b="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</a:pPr>
            <a:r>
              <a:rPr lang="ru-RU" sz="2800" b="0" dirty="0">
                <a:solidFill>
                  <a:prstClr val="black"/>
                </a:solidFill>
                <a:latin typeface="Calibri"/>
              </a:rPr>
              <a:t>Они существенно поменялись за 15 лет с 1996 </a:t>
            </a:r>
            <a:r>
              <a:rPr lang="ru-RU" sz="2800" b="0" dirty="0" smtClean="0">
                <a:solidFill>
                  <a:prstClr val="black"/>
                </a:solidFill>
                <a:latin typeface="Calibri"/>
              </a:rPr>
              <a:t>года.</a:t>
            </a:r>
            <a:endParaRPr lang="ru-RU" sz="28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4"/>
          <a:srcRect l="7579" r="7372" b="37299"/>
          <a:stretch/>
        </p:blipFill>
        <p:spPr>
          <a:xfrm>
            <a:off x="388822" y="1375905"/>
            <a:ext cx="3342964" cy="3437991"/>
          </a:xfrm>
          <a:prstGeom prst="roundRect">
            <a:avLst>
              <a:gd name="adj" fmla="val 433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8000" dist="5000" dir="5400000" sy="-100000" algn="bl" rotWithShape="0"/>
          </a:effectLst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971" y="1965785"/>
            <a:ext cx="4573477" cy="4368428"/>
          </a:xfrm>
          <a:prstGeom prst="roundRect">
            <a:avLst>
              <a:gd name="adj" fmla="val 342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4000" dist="5000" dir="5400000" sy="-100000" algn="bl" rotWithShape="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1956122"/>
            <a:ext cx="3197621" cy="4391914"/>
          </a:xfrm>
          <a:prstGeom prst="roundRect">
            <a:avLst>
              <a:gd name="adj" fmla="val 30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4000" dist="5000" dir="5400000" sy="-100000" algn="bl" rotWithShape="0"/>
          </a:effec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</a:rPr>
              <a:t>Что предлагали веб-студии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29630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0" dirty="0" smtClean="0">
                <a:solidFill>
                  <a:prstClr val="black"/>
                </a:solidFill>
                <a:latin typeface="Calibri"/>
              </a:rPr>
              <a:t>1996 год</a:t>
            </a:r>
            <a:endParaRPr lang="ru-RU" sz="28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3893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5161" r="7244"/>
          <a:stretch/>
        </p:blipFill>
        <p:spPr>
          <a:xfrm>
            <a:off x="-129" y="0"/>
            <a:ext cx="7896282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48064" y="0"/>
            <a:ext cx="397174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94022" y="203957"/>
            <a:ext cx="339060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В конце прошлого тысячелетия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сайты стоили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$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500–$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000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и выше.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2400" b="0" dirty="0" smtClean="0">
              <a:solidFill>
                <a:prstClr val="black"/>
              </a:solidFill>
              <a:latin typeface="Calibri"/>
            </a:endParaRPr>
          </a:p>
          <a:p>
            <a:pPr marL="273050" indent="-2730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это около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$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800–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1 000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на «наши» деньги в 2011</a:t>
            </a:r>
          </a:p>
          <a:p>
            <a:pPr marL="273050" indent="-2730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b="0" dirty="0">
                <a:solidFill>
                  <a:prstClr val="black"/>
                </a:solidFill>
                <a:latin typeface="Calibri"/>
              </a:rPr>
              <a:t>э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то от одной до четырех хороших зарплат тогдашнего «Вебмастера» в Москве</a:t>
            </a:r>
          </a:p>
          <a:p>
            <a:pPr marL="273050" indent="-2730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Технологически это очень простые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сайты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,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набор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HTML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страниц  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21" y="3326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85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940152" cy="6858001"/>
          </a:xfrm>
          <a:prstGeom prst="rect">
            <a:avLst/>
          </a:prstGeom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64088" y="0"/>
            <a:ext cx="375571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25405" y="617657"/>
            <a:ext cx="33185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Сегодня те же сайты стоили бы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$100-200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Это 1/20 хорошей зарплаты веб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разработчика (Москва). 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463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825405" y="4920703"/>
            <a:ext cx="3318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>
                <a:solidFill>
                  <a:prstClr val="black"/>
                </a:solidFill>
                <a:latin typeface="Calibri"/>
              </a:rPr>
              <a:t>С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егодня компании платят налоги.</a:t>
            </a: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4940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825405" y="3005543"/>
            <a:ext cx="33185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Сегодня средний сайт –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50 000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р (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$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600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)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.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2400" b="0" dirty="0">
                <a:solidFill>
                  <a:prstClr val="black"/>
                </a:solidFill>
                <a:latin typeface="Calibri"/>
              </a:rPr>
            </a:b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Это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меньше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одной зарплаты.</a:t>
            </a:r>
          </a:p>
        </p:txBody>
      </p:sp>
      <p:pic>
        <p:nvPicPr>
          <p:cNvPr id="1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342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b="6396"/>
          <a:stretch/>
        </p:blipFill>
        <p:spPr>
          <a:xfrm>
            <a:off x="0" y="476"/>
            <a:ext cx="9144000" cy="68575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4" y="0"/>
            <a:ext cx="4038156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1462550"/>
            <a:ext cx="331236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Технологическая сложность и ожидания заказчика растут.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437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7504" y="4797152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solidFill>
                  <a:srgbClr val="C00000"/>
                </a:solidFill>
                <a:latin typeface="Calibri"/>
              </a:rPr>
              <a:t>Что происходит?</a:t>
            </a:r>
            <a:endParaRPr lang="en-US" sz="5400" dirty="0" smtClean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5400" dirty="0" smtClean="0">
                <a:solidFill>
                  <a:srgbClr val="C00000"/>
                </a:solidFill>
                <a:latin typeface="Calibri"/>
              </a:rPr>
              <a:t>Что делать?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2684412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Затраты растут.</a:t>
            </a:r>
          </a:p>
        </p:txBody>
      </p:sp>
      <p:pic>
        <p:nvPicPr>
          <p:cNvPr id="1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27656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9552" y="3332484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Стоимость снижается.</a:t>
            </a: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34136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0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86366" y="15956"/>
            <a:ext cx="4571556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75817" y="543659"/>
            <a:ext cx="3888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На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проектирование и изготовление одного автомобиля в XIX веке требовался труд одного человека в течении пяти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лет (500 человек для выпуска 100 автомобилей в год).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16" y="6723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175817" y="3264329"/>
            <a:ext cx="388843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Кузов и шасси часто производили разные компании.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16" y="33930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175817" y="4534924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Автомобиль был «заказным проектом».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16" y="466362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6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8" y="0"/>
            <a:ext cx="9148497" cy="686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4" y="0"/>
            <a:ext cx="4787580" cy="6858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1415050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Ford T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стал первым массовым автомобилем.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437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39552" y="4135720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Тиражное решение вместо заказного проекта.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42644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9552" y="2363396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>
                <a:solidFill>
                  <a:prstClr val="black"/>
                </a:solidFill>
                <a:latin typeface="Calibri"/>
              </a:rPr>
              <a:t>Впервые применена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сборочная линия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вместо индивидуальной ручной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обработки.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249209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3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" y="0"/>
            <a:ext cx="91405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157192"/>
            <a:ext cx="9144000" cy="17008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316" y="5436791"/>
            <a:ext cx="8129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0" dirty="0" smtClean="0">
                <a:solidFill>
                  <a:prstClr val="black"/>
                </a:solidFill>
                <a:latin typeface="Calibri"/>
              </a:rPr>
              <a:t>Заказные проекты заняли свою узкую нишу – концепты и тюнинг.</a:t>
            </a:r>
            <a:endParaRPr lang="ru-RU" sz="32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5" y="55892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9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3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Интерфейс</a:t>
            </a:r>
          </a:p>
        </p:txBody>
      </p:sp>
      <p:sp>
        <p:nvSpPr>
          <p:cNvPr id="8196" name="Прямоугольник 9"/>
          <p:cNvSpPr>
            <a:spLocks noChangeArrowheads="1"/>
          </p:cNvSpPr>
          <p:nvPr/>
        </p:nvSpPr>
        <p:spPr bwMode="auto">
          <a:xfrm>
            <a:off x="620714" y="1382606"/>
            <a:ext cx="346075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«Эрмитаж» — это 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интерфейс, который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позволяет легко и просто управлять 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сайтом: 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упрощает освоение системы управления сайтом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снижает долю ошибочных действий пользователей и затраты на их обучение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экономит время при внесении любых изменений на сайт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1592815"/>
            <a:ext cx="4603750" cy="316306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140710" y="1503989"/>
            <a:ext cx="4717476" cy="3299851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44779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0308"/>
            <a:ext cx="2127696" cy="50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723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9552" y="1415050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В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1990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х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автоматизация учета разрабатывалась под заказ почти в каждой компании в России.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15437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1418908"/>
            <a:ext cx="388843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Был большой спрос на специалистов по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CA-Clipper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и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Fox Pro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55" y="15476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93" y="3302106"/>
            <a:ext cx="2689202" cy="1785797"/>
          </a:xfrm>
          <a:prstGeom prst="roundRect">
            <a:avLst>
              <a:gd name="adj" fmla="val 39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135" y="3302105"/>
            <a:ext cx="3913337" cy="1780412"/>
          </a:xfrm>
          <a:prstGeom prst="roundRect">
            <a:avLst>
              <a:gd name="adj" fmla="val 525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2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9552" y="275050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Calibri"/>
              </a:rPr>
              <a:t>Но победило коробочное ПО</a:t>
            </a: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3799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901167"/>
            <a:ext cx="3317959" cy="2639620"/>
          </a:xfrm>
          <a:prstGeom prst="roundRect">
            <a:avLst>
              <a:gd name="adj" fmla="val 57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38" y="1556792"/>
            <a:ext cx="3661722" cy="386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221" y="88"/>
            <a:ext cx="5003827" cy="6857912"/>
          </a:xfrm>
          <a:prstGeom prst="roundRect">
            <a:avLst>
              <a:gd name="adj" fmla="val 0"/>
            </a:avLst>
          </a:prstGeom>
          <a:solidFill>
            <a:schemeClr val="bg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5801" y="795781"/>
            <a:ext cx="44763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b="0" dirty="0" smtClean="0">
                <a:solidFill>
                  <a:prstClr val="black"/>
                </a:solidFill>
                <a:latin typeface="Calibri"/>
              </a:rPr>
              <a:t>Фабрики всегда побеждают ремесленника.</a:t>
            </a:r>
            <a:endParaRPr lang="ru-RU" sz="20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9" y="8706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6559" y="1862165"/>
            <a:ext cx="44763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b="0" dirty="0" smtClean="0">
                <a:solidFill>
                  <a:prstClr val="black"/>
                </a:solidFill>
                <a:latin typeface="Calibri"/>
              </a:rPr>
              <a:t>Тиражное решение всегда дешевле заказной разработки.</a:t>
            </a:r>
            <a:endParaRPr lang="ru-RU" sz="20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7" y="19370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15802" y="2870277"/>
            <a:ext cx="44763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b="0" dirty="0" smtClean="0">
                <a:solidFill>
                  <a:prstClr val="black"/>
                </a:solidFill>
                <a:latin typeface="Calibri"/>
              </a:rPr>
              <a:t>Массовый потребитель всегда выбирает по цене.</a:t>
            </a:r>
            <a:endParaRPr lang="ru-RU" sz="20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0" y="294519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16559" y="3806381"/>
            <a:ext cx="44763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Тиражное решение лучше приспособлено к среде. И выигрывает.</a:t>
            </a:r>
            <a:endParaRPr lang="ru-RU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7" y="38812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5105400" cy="6858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Информационный портал</a:t>
            </a:r>
            <a:endParaRPr lang="en-US" sz="3200" b="1" dirty="0" smtClean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31748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4936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6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6397634"/>
            <a:ext cx="9296401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14" y="1494618"/>
            <a:ext cx="6932613" cy="475379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20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52425"/>
            <a:ext cx="5105400" cy="609600"/>
          </a:xfrm>
        </p:spPr>
        <p:txBody>
          <a:bodyPr/>
          <a:lstStyle/>
          <a:p>
            <a:pPr algn="l" eaLnBrk="1" hangingPunct="1"/>
            <a:r>
              <a:rPr lang="ru-RU" sz="3200" b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Тиражные решения — Сайт сообщества</a:t>
            </a:r>
            <a:endParaRPr lang="en-US" sz="3200" b="1" smtClean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3315" name="Прямоугольник 4"/>
          <p:cNvSpPr>
            <a:spLocks noChangeArrowheads="1"/>
          </p:cNvSpPr>
          <p:nvPr/>
        </p:nvSpPr>
        <p:spPr bwMode="auto">
          <a:xfrm>
            <a:off x="541338" y="1414471"/>
            <a:ext cx="40894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Социальная сеть в решении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«Сайт сообщества»:</a:t>
            </a:r>
            <a:endParaRPr lang="en-US" sz="1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285750" indent="-285750">
              <a:buFontTx/>
              <a:buBlip>
                <a:blip r:embed="rId3"/>
              </a:buBlip>
              <a:defRPr/>
            </a:pPr>
            <a:endParaRPr lang="ru-RU" sz="18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Блоги</a:t>
            </a: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Пользователи</a:t>
            </a: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Форумы</a:t>
            </a: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Личные профили</a:t>
            </a: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Сообщения</a:t>
            </a: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Группы/сообщества</a:t>
            </a: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Поиск</a:t>
            </a: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Фото, видео</a:t>
            </a: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Подписки</a:t>
            </a: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Дни рождения и т.д.</a:t>
            </a:r>
          </a:p>
          <a:p>
            <a:pPr marL="285750" indent="-285750">
              <a:buFontTx/>
              <a:buBlip>
                <a:blip r:embed="rId3"/>
              </a:buBlip>
              <a:defRPr/>
            </a:pPr>
            <a:endParaRPr lang="ru-RU" sz="18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Преимущества:</a:t>
            </a: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Несколько вариантов дизайна</a:t>
            </a: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Богатый функциональность</a:t>
            </a:r>
          </a:p>
          <a:p>
            <a:pPr marL="285750" indent="-285750">
              <a:buSzPct val="120000"/>
              <a:buFontTx/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Быстрый запуск</a:t>
            </a:r>
          </a:p>
        </p:txBody>
      </p:sp>
      <p:pic>
        <p:nvPicPr>
          <p:cNvPr id="3277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6397634"/>
            <a:ext cx="9220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4936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13" y="1520828"/>
            <a:ext cx="4435475" cy="30972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35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0897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088" y="392113"/>
            <a:ext cx="5997575" cy="990600"/>
          </a:xfrm>
        </p:spPr>
        <p:txBody>
          <a:bodyPr/>
          <a:lstStyle/>
          <a:p>
            <a:pPr algn="l" eaLnBrk="1" hangingPunct="1"/>
            <a:r>
              <a:rPr lang="ru-RU" sz="3200" b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Тиражные решения —</a:t>
            </a:r>
            <a:br>
              <a:rPr lang="ru-RU" sz="3200" b="1" smtClean="0">
                <a:latin typeface="Calibri" pitchFamily="34" charset="0"/>
                <a:ea typeface="Verdana" pitchFamily="34" charset="0"/>
                <a:cs typeface="Calibri" pitchFamily="34" charset="0"/>
              </a:rPr>
            </a:br>
            <a:r>
              <a:rPr lang="ru-RU" sz="3200" b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Официальный сайт государственной организации</a:t>
            </a:r>
            <a:endParaRPr lang="en-US" sz="3200" b="1" smtClean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547688" y="1920875"/>
            <a:ext cx="4127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Это инструмент для создания и управления представительством государственного органа в сети Интернет:</a:t>
            </a:r>
          </a:p>
        </p:txBody>
      </p:sp>
      <p:sp>
        <p:nvSpPr>
          <p:cNvPr id="33796" name="Прямоугольник 3"/>
          <p:cNvSpPr>
            <a:spLocks noChangeArrowheads="1"/>
          </p:cNvSpPr>
          <p:nvPr/>
        </p:nvSpPr>
        <p:spPr bwMode="auto">
          <a:xfrm>
            <a:off x="187325" y="3092459"/>
            <a:ext cx="44958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SzPct val="120000"/>
              <a:buFontTx/>
              <a:buBlip>
                <a:blip r:embed="rId3"/>
              </a:buBlip>
            </a:pPr>
            <a:r>
              <a:rPr lang="ru-RU" sz="1800" b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Полностью готовое к развертыванию решение из коробки</a:t>
            </a:r>
          </a:p>
          <a:p>
            <a:pPr marL="285750" indent="-285750">
              <a:spcBef>
                <a:spcPts val="600"/>
              </a:spcBef>
              <a:buSzPct val="120000"/>
              <a:buFontTx/>
              <a:buBlip>
                <a:blip r:embed="rId3"/>
              </a:buBlip>
            </a:pPr>
            <a:r>
              <a:rPr lang="ru-RU" sz="1800" b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Несколько типовых сайтов для различных гос.организаций в комплекте</a:t>
            </a:r>
          </a:p>
          <a:p>
            <a:pPr marL="285750" indent="-285750">
              <a:spcBef>
                <a:spcPts val="600"/>
              </a:spcBef>
              <a:buSzPct val="120000"/>
              <a:buFontTx/>
              <a:buBlip>
                <a:blip r:embed="rId3"/>
              </a:buBlip>
            </a:pPr>
            <a:r>
              <a:rPr lang="ru-RU" sz="1800" b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Соответствие Законодательству</a:t>
            </a:r>
          </a:p>
          <a:p>
            <a:pPr marL="285750" indent="-285750">
              <a:spcBef>
                <a:spcPts val="600"/>
              </a:spcBef>
              <a:buSzPct val="120000"/>
              <a:buFontTx/>
              <a:buBlip>
                <a:blip r:embed="rId3"/>
              </a:buBlip>
            </a:pPr>
            <a:r>
              <a:rPr lang="ru-RU" sz="1800" b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Адаптированные шаблоны дизайна</a:t>
            </a:r>
          </a:p>
          <a:p>
            <a:pPr marL="285750" indent="-285750">
              <a:spcBef>
                <a:spcPts val="600"/>
              </a:spcBef>
              <a:buSzPct val="120000"/>
              <a:buFontTx/>
              <a:buBlip>
                <a:blip r:embed="rId3"/>
              </a:buBlip>
            </a:pPr>
            <a:r>
              <a:rPr lang="ru-RU" sz="1800" b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Широкий функционал системы управления</a:t>
            </a:r>
          </a:p>
          <a:p>
            <a:pPr marL="285750" indent="-285750">
              <a:spcBef>
                <a:spcPts val="600"/>
              </a:spcBef>
              <a:buSzPct val="120000"/>
              <a:buFontTx/>
              <a:buBlip>
                <a:blip r:embed="rId3"/>
              </a:buBlip>
            </a:pPr>
            <a:r>
              <a:rPr lang="ru-RU" sz="1800" b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Интеграция с внутренним порталом</a:t>
            </a:r>
          </a:p>
          <a:p>
            <a:pPr marL="285750" indent="-285750">
              <a:spcBef>
                <a:spcPts val="600"/>
              </a:spcBef>
              <a:buSzPct val="120000"/>
              <a:buFontTx/>
              <a:buBlip>
                <a:blip r:embed="rId3"/>
              </a:buBlip>
            </a:pPr>
            <a:r>
              <a:rPr lang="ru-RU" sz="1800" b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Высокая безопасность</a:t>
            </a:r>
          </a:p>
        </p:txBody>
      </p:sp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9" y="1982789"/>
            <a:ext cx="4411663" cy="319087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676401"/>
            <a:ext cx="8915401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6392873"/>
            <a:ext cx="92964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92405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195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5494338" cy="914400"/>
          </a:xfrm>
        </p:spPr>
        <p:txBody>
          <a:bodyPr/>
          <a:lstStyle/>
          <a:p>
            <a:pPr algn="l"/>
            <a:r>
              <a:rPr lang="ru-RU" sz="3200" b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1С-Битрикс: Сайт медицинской организации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587375" y="1666875"/>
            <a:ext cx="4495800" cy="33528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/>
            </a:pPr>
            <a:r>
              <a:rPr lang="ru-RU" sz="2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Типовое отраслевое решение для создания официального сайта лечебно-профилактического учреждения (ЛПУ) на основе «1С-Битрикс: Управление сайтом»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FontTx/>
              <a:buNone/>
              <a:defRPr/>
            </a:pPr>
            <a:endParaRPr lang="ru-RU" sz="17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120000"/>
              <a:buFontTx/>
              <a:buBlip>
                <a:blip r:embed="rId2"/>
              </a:buBlip>
              <a:defRPr/>
            </a:pPr>
            <a:r>
              <a:rPr lang="ru-R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Готовый сайт ЛПУ из коробки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20000"/>
              <a:buFontTx/>
              <a:buBlip>
                <a:blip r:embed="rId2"/>
              </a:buBlip>
              <a:defRPr/>
            </a:pPr>
            <a:r>
              <a:rPr lang="ru-R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Широкий функционал 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20000"/>
              <a:buFontTx/>
              <a:buBlip>
                <a:blip r:embed="rId2"/>
              </a:buBlip>
              <a:defRPr/>
            </a:pPr>
            <a:r>
              <a:rPr lang="ru-RU" sz="17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Демо</a:t>
            </a:r>
            <a:r>
              <a:rPr lang="ru-R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-контент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20000"/>
              <a:buFontTx/>
              <a:buBlip>
                <a:blip r:embed="rId2"/>
              </a:buBlip>
              <a:defRPr/>
            </a:pPr>
            <a:r>
              <a:rPr lang="ru-R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Соответствие требованиям нормативных документов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20000"/>
              <a:buFontTx/>
              <a:buBlip>
                <a:blip r:embed="rId2"/>
              </a:buBlip>
              <a:defRPr/>
            </a:pPr>
            <a:r>
              <a:rPr lang="ru-R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Интеграция с МИС по стандарту </a:t>
            </a:r>
            <a:r>
              <a:rPr lang="en-US" sz="17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MedML</a:t>
            </a:r>
            <a:endParaRPr lang="ru-R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120000"/>
              <a:buFontTx/>
              <a:buBlip>
                <a:blip r:embed="rId2"/>
              </a:buBlip>
              <a:defRPr/>
            </a:pPr>
            <a:r>
              <a:rPr lang="ru-R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Все преимущества платформы </a:t>
            </a:r>
            <a:r>
              <a:rPr lang="en-US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Bitrix v</a:t>
            </a:r>
            <a:r>
              <a:rPr lang="ru-RU" sz="17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10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defRPr/>
            </a:pPr>
            <a:endParaRPr lang="ru-R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defRPr/>
            </a:pPr>
            <a:endParaRPr lang="ru-RU" sz="17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584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14288"/>
            <a:ext cx="3063875" cy="107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1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14" y="1785941"/>
            <a:ext cx="4200525" cy="296227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52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270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220663" y="152400"/>
            <a:ext cx="4699000" cy="609600"/>
          </a:xfrm>
        </p:spPr>
        <p:txBody>
          <a:bodyPr/>
          <a:lstStyle/>
          <a:p>
            <a:r>
              <a:rPr lang="ru-RU" sz="3200" b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1С-Битрикс: Сайт школы</a:t>
            </a:r>
          </a:p>
        </p:txBody>
      </p:sp>
      <p:sp>
        <p:nvSpPr>
          <p:cNvPr id="18436" name="Прямоугольник 3"/>
          <p:cNvSpPr>
            <a:spLocks noGrp="1" noChangeArrowheads="1"/>
          </p:cNvSpPr>
          <p:nvPr>
            <p:ph idx="1"/>
          </p:nvPr>
        </p:nvSpPr>
        <p:spPr>
          <a:xfrm>
            <a:off x="330214" y="1633539"/>
            <a:ext cx="4475163" cy="3662541"/>
          </a:xfrm>
        </p:spPr>
        <p:txBody>
          <a:bodyPr>
            <a:spAutoFit/>
          </a:bodyPr>
          <a:lstStyle/>
          <a:p>
            <a:pPr>
              <a:buSzPct val="120000"/>
              <a:buFontTx/>
              <a:buBlip>
                <a:blip r:embed="rId2"/>
              </a:buBlip>
              <a:defRPr/>
            </a:pPr>
            <a:r>
              <a:rPr lang="ru-RU" sz="2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Готовое типовое решение</a:t>
            </a:r>
          </a:p>
          <a:p>
            <a:pPr>
              <a:buSzPct val="120000"/>
              <a:buFontTx/>
              <a:buBlip>
                <a:blip r:embed="rId2"/>
              </a:buBlip>
              <a:defRPr/>
            </a:pPr>
            <a:r>
              <a:rPr lang="ru-RU" sz="2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Электронный дневник</a:t>
            </a:r>
          </a:p>
          <a:p>
            <a:pPr>
              <a:buSzPct val="120000"/>
              <a:buFontTx/>
              <a:buBlip>
                <a:blip r:embed="rId2"/>
              </a:buBlip>
              <a:defRPr/>
            </a:pPr>
            <a:r>
              <a:rPr lang="ru-RU" sz="2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Электронный журнал</a:t>
            </a:r>
          </a:p>
          <a:p>
            <a:pPr>
              <a:buSzPct val="120000"/>
              <a:buFontTx/>
              <a:buBlip>
                <a:blip r:embed="rId2"/>
              </a:buBlip>
              <a:defRPr/>
            </a:pPr>
            <a:r>
              <a:rPr lang="ru-RU" sz="2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Категории пользователей: учителя, ученики, родители.</a:t>
            </a:r>
          </a:p>
          <a:p>
            <a:pPr>
              <a:buSzPct val="120000"/>
              <a:buFontTx/>
              <a:buBlip>
                <a:blip r:embed="rId2"/>
              </a:buBlip>
              <a:defRPr/>
            </a:pPr>
            <a:r>
              <a:rPr lang="ru-RU" sz="2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Онлайн-обучение</a:t>
            </a:r>
          </a:p>
          <a:p>
            <a:pPr>
              <a:buSzPct val="120000"/>
              <a:buFontTx/>
              <a:buBlip>
                <a:blip r:embed="rId2"/>
              </a:buBlip>
              <a:defRPr/>
            </a:pPr>
            <a:r>
              <a:rPr lang="ru-RU" sz="2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Интерактивное расписание</a:t>
            </a:r>
          </a:p>
          <a:p>
            <a:pPr>
              <a:buSzPct val="120000"/>
              <a:buFontTx/>
              <a:buBlip>
                <a:blip r:embed="rId2"/>
              </a:buBlip>
              <a:defRPr/>
            </a:pPr>
            <a:r>
              <a:rPr lang="ru-RU" sz="2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Социальная сеть</a:t>
            </a:r>
          </a:p>
          <a:p>
            <a:pPr>
              <a:buSzPct val="120000"/>
              <a:buFontTx/>
              <a:buBlip>
                <a:blip r:embed="rId2"/>
              </a:buBlip>
              <a:defRPr/>
            </a:pPr>
            <a:r>
              <a:rPr lang="ru-RU" sz="2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Безопасность</a:t>
            </a:r>
          </a:p>
          <a:p>
            <a:pPr marL="174625" indent="-174625">
              <a:defRPr/>
            </a:pPr>
            <a:endParaRPr lang="ru-RU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686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14288"/>
            <a:ext cx="3063875" cy="107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1913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14" y="1738316"/>
            <a:ext cx="4030663" cy="446563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190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4" y="123827"/>
            <a:ext cx="6767513" cy="800100"/>
          </a:xfrm>
        </p:spPr>
        <p:txBody>
          <a:bodyPr/>
          <a:lstStyle/>
          <a:p>
            <a:pPr algn="l" eaLnBrk="1" hangingPunct="1"/>
            <a:r>
              <a:rPr lang="ru-RU" sz="3200" b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Сайт конференции/мероприятия</a:t>
            </a:r>
            <a:endParaRPr lang="en-US" sz="3200" b="1" smtClean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296877" y="1482731"/>
            <a:ext cx="5189537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spcBef>
                <a:spcPct val="20000"/>
              </a:spcBef>
              <a:buSzPct val="120000"/>
              <a:buFontTx/>
              <a:buBlip>
                <a:blip r:embed="rId3"/>
              </a:buBlip>
            </a:pP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Информационная поддержка мероприятия в Интернете</a:t>
            </a:r>
          </a:p>
          <a:p>
            <a:pPr marL="285750" indent="-285750">
              <a:spcBef>
                <a:spcPct val="20000"/>
              </a:spcBef>
              <a:buSzPct val="120000"/>
              <a:buFontTx/>
              <a:buBlip>
                <a:blip r:embed="rId3"/>
              </a:buBlip>
            </a:pP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Регистрация докладчиков и участников конференции, в том числе с возможностью прислать доклад</a:t>
            </a:r>
          </a:p>
          <a:p>
            <a:pPr marL="285750" indent="-285750">
              <a:spcBef>
                <a:spcPct val="20000"/>
              </a:spcBef>
              <a:buSzPct val="120000"/>
              <a:buFontTx/>
              <a:buBlip>
                <a:blip r:embed="rId3"/>
              </a:buBlip>
            </a:pP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Размещение программы мероприятия</a:t>
            </a:r>
          </a:p>
          <a:p>
            <a:pPr marL="285750" indent="-285750">
              <a:spcBef>
                <a:spcPct val="20000"/>
              </a:spcBef>
              <a:buSzPct val="120000"/>
              <a:buFontTx/>
              <a:buBlip>
                <a:blip r:embed="rId3"/>
              </a:buBlip>
            </a:pP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Размещение списка докладчиков, </a:t>
            </a:r>
          </a:p>
          <a:p>
            <a:pPr marL="285750" indent="-285750">
              <a:spcBef>
                <a:spcPct val="20000"/>
              </a:spcBef>
              <a:buSzPct val="120000"/>
              <a:buFontTx/>
              <a:buBlip>
                <a:blip r:embed="rId3"/>
              </a:buBlip>
            </a:pP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Размещение тезисов и материалов докладов</a:t>
            </a:r>
          </a:p>
          <a:p>
            <a:pPr marL="285750" indent="-285750">
              <a:spcBef>
                <a:spcPct val="20000"/>
              </a:spcBef>
              <a:buSzPct val="120000"/>
              <a:buFontTx/>
              <a:buBlip>
                <a:blip r:embed="rId3"/>
              </a:buBlip>
            </a:pP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Размещение новостей, отзывов, ключевых результатов прошлых конференций, блогов</a:t>
            </a:r>
          </a:p>
          <a:p>
            <a:pPr marL="285750" indent="-285750">
              <a:spcBef>
                <a:spcPct val="20000"/>
              </a:spcBef>
              <a:buSzPct val="120000"/>
              <a:buFontTx/>
              <a:buBlip>
                <a:blip r:embed="rId3"/>
              </a:buBlip>
            </a:pP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Архив прошлых конференций  </a:t>
            </a:r>
            <a:endParaRPr lang="en-US" sz="1600" b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buSzPct val="120000"/>
              <a:buFontTx/>
              <a:buBlip>
                <a:blip r:embed="rId3"/>
              </a:buBlip>
            </a:pP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Поддержка нескольких конференций на одной платформе</a:t>
            </a:r>
          </a:p>
          <a:p>
            <a:pPr marL="285750" indent="-285750">
              <a:spcBef>
                <a:spcPct val="20000"/>
              </a:spcBef>
              <a:buSzPct val="120000"/>
              <a:buFontTx/>
              <a:buBlip>
                <a:blip r:embed="rId3"/>
              </a:buBlip>
            </a:pP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Организация рассылки новостей</a:t>
            </a:r>
          </a:p>
          <a:p>
            <a:pPr marL="285750" indent="-285750">
              <a:spcBef>
                <a:spcPct val="20000"/>
              </a:spcBef>
              <a:buSzPct val="120000"/>
              <a:buFontTx/>
              <a:buBlip>
                <a:blip r:embed="rId3"/>
              </a:buBlip>
            </a:pP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Размещение</a:t>
            </a:r>
            <a:r>
              <a:rPr lang="en-US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фото- и видеоматериалов</a:t>
            </a:r>
          </a:p>
          <a:p>
            <a:pPr marL="285750" indent="-285750">
              <a:spcBef>
                <a:spcPct val="20000"/>
              </a:spcBef>
              <a:buSzPct val="120000"/>
              <a:buFontTx/>
              <a:buBlip>
                <a:blip r:embed="rId3"/>
              </a:buBlip>
            </a:pP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Экспорт новостей</a:t>
            </a:r>
            <a:r>
              <a:rPr lang="en-US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ru-RU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в </a:t>
            </a:r>
            <a:r>
              <a:rPr lang="en-US" sz="1600" b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RSS</a:t>
            </a:r>
            <a:endParaRPr lang="ru-RU" sz="1600" b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789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14288"/>
            <a:ext cx="3063875" cy="107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14" y="1585913"/>
            <a:ext cx="3400425" cy="319087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1913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1217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48" y="1518025"/>
            <a:ext cx="3944276" cy="313932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649288" y="1319213"/>
            <a:ext cx="376555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В поставку продукта включено готовое решение для быстрого открытия собственного интернет-магазина.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готовая адаптированная структура</a:t>
            </a: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настроенные сервисы и типовой контент</a:t>
            </a: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мастер настройки магазина</a:t>
            </a: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ru-RU" sz="2000" b="0" dirty="0">
                <a:solidFill>
                  <a:srgbClr val="000000"/>
                </a:solidFill>
                <a:latin typeface="Calibri"/>
                <a:cs typeface="Arial" charset="0"/>
              </a:rPr>
              <a:t>мастер создания торгового каталога</a:t>
            </a:r>
          </a:p>
        </p:txBody>
      </p:sp>
      <p:pic>
        <p:nvPicPr>
          <p:cNvPr id="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6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Заголовок 1"/>
          <p:cNvSpPr txBox="1">
            <a:spLocks/>
          </p:cNvSpPr>
          <p:nvPr/>
        </p:nvSpPr>
        <p:spPr bwMode="auto">
          <a:xfrm>
            <a:off x="422282" y="0"/>
            <a:ext cx="58261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1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Типовой интернет-магазин</a:t>
            </a:r>
            <a:endParaRPr lang="en-US" sz="310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94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36525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4938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1c-bitrix.ru/upload/blog/f5a/0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981200"/>
            <a:ext cx="5181600" cy="4191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Овал 1"/>
          <p:cNvSpPr>
            <a:spLocks noChangeArrowheads="1"/>
          </p:cNvSpPr>
          <p:nvPr/>
        </p:nvSpPr>
        <p:spPr bwMode="auto">
          <a:xfrm>
            <a:off x="7391400" y="1752600"/>
            <a:ext cx="990600" cy="4572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5036125" y="2800095"/>
            <a:ext cx="3505200" cy="3505200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505200" y="1521160"/>
            <a:ext cx="5403818" cy="4884313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31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Режим правки</a:t>
            </a:r>
          </a:p>
        </p:txBody>
      </p:sp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44779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9"/>
          <p:cNvSpPr>
            <a:spLocks noChangeArrowheads="1"/>
          </p:cNvSpPr>
          <p:nvPr/>
        </p:nvSpPr>
        <p:spPr bwMode="auto">
          <a:xfrm>
            <a:off x="620714" y="1382606"/>
            <a:ext cx="280828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Контекстное меню компонента появляется при прохождении мышки над ним. </a:t>
            </a:r>
          </a:p>
          <a:p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Это меню можно перенести, закрепить, представить в вертикальном или горизонтальном виде. </a:t>
            </a:r>
          </a:p>
        </p:txBody>
      </p:sp>
    </p:spTree>
    <p:extLst>
      <p:ext uri="{BB962C8B-B14F-4D97-AF65-F5344CB8AC3E}">
        <p14:creationId xmlns:p14="http://schemas.microsoft.com/office/powerpoint/2010/main" val="3620033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ъект 2"/>
          <p:cNvSpPr>
            <a:spLocks noGrp="1"/>
          </p:cNvSpPr>
          <p:nvPr>
            <p:ph idx="1"/>
          </p:nvPr>
        </p:nvSpPr>
        <p:spPr>
          <a:xfrm>
            <a:off x="806450" y="2133601"/>
            <a:ext cx="3079750" cy="38401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smtClean="0"/>
              <a:t>В Мастере настройки интернет-магазина вы можете выбрать шаблон дизайна, указать контакты вашего магазина, логотип, выбрать тип платежных систем и способы доставки</a:t>
            </a:r>
            <a:r>
              <a:rPr lang="ru-RU" sz="1800" smtClean="0"/>
              <a:t>.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14" y="2022604"/>
            <a:ext cx="4135395" cy="3048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152400"/>
            <a:ext cx="6584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Мастер создания интернет-магазина</a:t>
            </a:r>
            <a:endParaRPr lang="en-US" sz="280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891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3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6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1817" y="1866907"/>
            <a:ext cx="3963987" cy="35782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4504" y="1733551"/>
            <a:ext cx="4138613" cy="41275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7906731"/>
      </p:ext>
    </p:extLst>
  </p:cSld>
  <p:clrMapOvr>
    <a:masterClrMapping/>
  </p:clrMapOvr>
  <p:transition spd="med" advTm="172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368302" y="76200"/>
            <a:ext cx="5572125" cy="914400"/>
          </a:xfrm>
        </p:spPr>
        <p:txBody>
          <a:bodyPr/>
          <a:lstStyle/>
          <a:p>
            <a:pPr algn="l" eaLnBrk="1" hangingPunct="1"/>
            <a:r>
              <a:rPr lang="ru-RU" sz="3200" b="1" smtClean="0">
                <a:ea typeface="Verdana" pitchFamily="34" charset="0"/>
                <a:cs typeface="Calibri" pitchFamily="34" charset="0"/>
              </a:rPr>
              <a:t>Типовые</a:t>
            </a:r>
            <a:r>
              <a:rPr lang="ru-RU" sz="3200" smtClean="0">
                <a:ea typeface="Verdana" pitchFamily="34" charset="0"/>
                <a:cs typeface="Calibri" pitchFamily="34" charset="0"/>
              </a:rPr>
              <a:t> </a:t>
            </a:r>
            <a:r>
              <a:rPr lang="ru-RU" sz="3200" b="1" smtClean="0">
                <a:ea typeface="Verdana" pitchFamily="34" charset="0"/>
                <a:cs typeface="Calibri" pitchFamily="34" charset="0"/>
              </a:rPr>
              <a:t>интернет-магазины</a:t>
            </a:r>
            <a:endParaRPr lang="ru-RU" sz="3200" smtClean="0">
              <a:solidFill>
                <a:srgbClr val="264F74"/>
              </a:solidFill>
              <a:ea typeface="Verdana" pitchFamily="34" charset="0"/>
              <a:cs typeface="Calibri" pitchFamily="34" charset="0"/>
            </a:endParaRP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293702" y="1698627"/>
            <a:ext cx="4854575" cy="21351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ru-RU" b="1" dirty="0" smtClean="0">
                <a:cs typeface="Calibri" pitchFamily="34" charset="0"/>
              </a:rPr>
              <a:t> </a:t>
            </a:r>
            <a:r>
              <a:rPr lang="ru-RU" dirty="0" smtClean="0">
                <a:cs typeface="Calibri" pitchFamily="34" charset="0"/>
              </a:rPr>
              <a:t>Ноутбуки</a:t>
            </a:r>
            <a:r>
              <a:rPr lang="en-US" dirty="0" smtClean="0">
                <a:cs typeface="Calibri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ru-RU" dirty="0" smtClean="0">
                <a:cs typeface="Calibri" pitchFamily="34" charset="0"/>
              </a:rPr>
              <a:t> Бытовая техника </a:t>
            </a:r>
            <a:r>
              <a:rPr lang="en-US" dirty="0" smtClean="0">
                <a:cs typeface="Calibri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ru-RU" dirty="0" smtClean="0">
                <a:cs typeface="Calibri" pitchFamily="34" charset="0"/>
              </a:rPr>
              <a:t> Шины и диски</a:t>
            </a:r>
          </a:p>
          <a:p>
            <a:pPr eaLnBrk="1" fontAlgn="auto" hangingPunct="1">
              <a:spcAft>
                <a:spcPts val="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ru-RU" dirty="0" smtClean="0">
                <a:cs typeface="Calibri" pitchFamily="34" charset="0"/>
              </a:rPr>
              <a:t> Детские товары</a:t>
            </a:r>
            <a:endParaRPr lang="en-US" dirty="0" smtClean="0">
              <a:solidFill>
                <a:srgbClr val="FF0000"/>
              </a:solidFill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ru-RU" dirty="0" smtClean="0">
                <a:cs typeface="Calibri" pitchFamily="34" charset="0"/>
              </a:rPr>
              <a:t> Одежда</a:t>
            </a:r>
            <a:endParaRPr lang="en-US" dirty="0" smtClean="0">
              <a:solidFill>
                <a:srgbClr val="FF0000"/>
              </a:solidFill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ru-RU" dirty="0" smtClean="0">
                <a:cs typeface="Calibri" pitchFamily="34" charset="0"/>
              </a:rPr>
              <a:t> </a:t>
            </a:r>
            <a:r>
              <a:rPr lang="ru-RU" dirty="0">
                <a:cs typeface="Calibri" pitchFamily="34" charset="0"/>
              </a:rPr>
              <a:t>Сувениры</a:t>
            </a:r>
            <a:r>
              <a:rPr lang="en-US" dirty="0" smtClean="0">
                <a:cs typeface="Calibri" pitchFamily="34" charset="0"/>
              </a:rPr>
              <a:t> </a:t>
            </a:r>
            <a:r>
              <a:rPr lang="ru-RU" dirty="0" smtClean="0">
                <a:cs typeface="Calibri" pitchFamily="34" charset="0"/>
              </a:rPr>
              <a:t>и </a:t>
            </a:r>
            <a:r>
              <a:rPr lang="ru-RU" dirty="0">
                <a:cs typeface="Calibri" pitchFamily="34" charset="0"/>
              </a:rPr>
              <a:t>п</a:t>
            </a:r>
            <a:r>
              <a:rPr lang="ru-RU" dirty="0" smtClean="0">
                <a:cs typeface="Calibri" pitchFamily="34" charset="0"/>
              </a:rPr>
              <a:t>одарки</a:t>
            </a:r>
            <a:endParaRPr lang="en-US" dirty="0" smtClean="0">
              <a:solidFill>
                <a:srgbClr val="FF0000"/>
              </a:solidFill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ru-RU" dirty="0" smtClean="0">
                <a:cs typeface="Calibri" pitchFamily="34" charset="0"/>
              </a:rPr>
              <a:t> Товары для отдыха</a:t>
            </a:r>
            <a:endParaRPr lang="en-US" dirty="0">
              <a:solidFill>
                <a:srgbClr val="FF0000"/>
              </a:solidFill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buSzPct val="120000"/>
              <a:buFontTx/>
              <a:buBlip>
                <a:blip r:embed="rId2"/>
              </a:buBlip>
              <a:defRPr/>
            </a:pPr>
            <a:r>
              <a:rPr lang="ru-RU" dirty="0" smtClean="0">
                <a:cs typeface="Calibri" pitchFamily="34" charset="0"/>
              </a:rPr>
              <a:t> Мобильные телефоны</a:t>
            </a:r>
          </a:p>
          <a:p>
            <a:pPr marL="0" indent="0" eaLnBrk="1" fontAlgn="auto" hangingPunct="1">
              <a:spcAft>
                <a:spcPts val="0"/>
              </a:spcAft>
              <a:buSzPct val="120000"/>
              <a:buFontTx/>
              <a:buNone/>
              <a:defRPr/>
            </a:pPr>
            <a:endParaRPr lang="ru-RU" sz="1600" b="1" dirty="0">
              <a:solidFill>
                <a:srgbClr val="FF0000"/>
              </a:solidFill>
              <a:cs typeface="Calibri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 b="1" dirty="0" smtClean="0">
              <a:cs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600" b="1" dirty="0" smtClean="0"/>
          </a:p>
        </p:txBody>
      </p:sp>
      <p:pic>
        <p:nvPicPr>
          <p:cNvPr id="4096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14288"/>
            <a:ext cx="3063875" cy="107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5" descr="C:\Users\Аня\AppData\Local\Microsoft\Windows\Temporary Internet Files\Content.Outlook\36VJRQY6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6394458"/>
            <a:ext cx="9299576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G:\Презентации\Вернисаж 02.03.2012\Новая папка\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6" y="1628776"/>
            <a:ext cx="3240087" cy="427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glavnaya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539876"/>
            <a:ext cx="360045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G:\Документы\Интернет-магазины\4_Шины и диски\Дизайны\Orange_01_Главная-страниц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74"/>
          <a:stretch>
            <a:fillRect/>
          </a:stretch>
        </p:blipFill>
        <p:spPr bwMode="auto">
          <a:xfrm>
            <a:off x="4979988" y="1506546"/>
            <a:ext cx="3587750" cy="467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G:\Документы\Интернет-магазины\1_Детские товары\Дизайн 2\maket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4532"/>
          <a:stretch>
            <a:fillRect/>
          </a:stretch>
        </p:blipFill>
        <p:spPr bwMode="auto">
          <a:xfrm>
            <a:off x="5097477" y="1539883"/>
            <a:ext cx="3290887" cy="464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:\Презентации\Вернисаж 02.03.2012\Новая папка\1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77" y="1539883"/>
            <a:ext cx="3290887" cy="449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" b="41344"/>
          <a:stretch>
            <a:fillRect/>
          </a:stretch>
        </p:blipFill>
        <p:spPr bwMode="auto">
          <a:xfrm>
            <a:off x="5099064" y="1484320"/>
            <a:ext cx="33496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G:\Презентации\Вернисаж 02.03.2012\Новая папка\1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77" y="1560513"/>
            <a:ext cx="3303587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G:\Презентации\Вернисаж 02.03.2012\Новая папка\1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77" y="1543059"/>
            <a:ext cx="3303587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129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 descr="C:\Users\Natalia\Downloads\9240555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828800"/>
            <a:ext cx="75485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200025" y="271463"/>
            <a:ext cx="5664200" cy="1447800"/>
          </a:xfrm>
        </p:spPr>
        <p:txBody>
          <a:bodyPr/>
          <a:lstStyle/>
          <a:p>
            <a:pPr algn="l"/>
            <a:r>
              <a:rPr lang="ru-RU" sz="3200" b="1" smtClean="0">
                <a:cs typeface="Calibri" pitchFamily="34" charset="0"/>
              </a:rPr>
              <a:t>Типовые интернет-магазины включают в себя:</a:t>
            </a:r>
            <a:r>
              <a:rPr lang="ru-RU" smtClean="0">
                <a:cs typeface="Calibri" pitchFamily="34" charset="0"/>
              </a:rPr>
              <a:t/>
            </a:r>
            <a:br>
              <a:rPr lang="ru-RU" smtClean="0">
                <a:cs typeface="Calibri" pitchFamily="34" charset="0"/>
              </a:rPr>
            </a:br>
            <a:endParaRPr lang="ru-RU" smtClean="0"/>
          </a:p>
        </p:txBody>
      </p:sp>
      <p:sp>
        <p:nvSpPr>
          <p:cNvPr id="41988" name="Объект 2"/>
          <p:cNvSpPr>
            <a:spLocks noGrp="1"/>
          </p:cNvSpPr>
          <p:nvPr>
            <p:ph idx="1"/>
          </p:nvPr>
        </p:nvSpPr>
        <p:spPr>
          <a:xfrm>
            <a:off x="276225" y="1414465"/>
            <a:ext cx="8229600" cy="4525963"/>
          </a:xfrm>
        </p:spPr>
        <p:txBody>
          <a:bodyPr/>
          <a:lstStyle/>
          <a:p>
            <a:pPr>
              <a:buSzPct val="120000"/>
              <a:buFontTx/>
              <a:buBlip>
                <a:blip r:embed="rId3"/>
              </a:buBlip>
            </a:pPr>
            <a:r>
              <a:rPr lang="ru-RU" sz="2400" dirty="0" smtClean="0">
                <a:cs typeface="Calibri" pitchFamily="34" charset="0"/>
              </a:rPr>
              <a:t>Готовые шаблоны/цветовые схемы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2400" dirty="0" err="1" smtClean="0">
                <a:cs typeface="Calibri" pitchFamily="34" charset="0"/>
              </a:rPr>
              <a:t>Демо</a:t>
            </a:r>
            <a:r>
              <a:rPr lang="ru-RU" sz="2400" dirty="0" smtClean="0">
                <a:cs typeface="Calibri" pitchFamily="34" charset="0"/>
              </a:rPr>
              <a:t>-каталог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2400" dirty="0" smtClean="0">
                <a:cs typeface="Calibri" pitchFamily="34" charset="0"/>
              </a:rPr>
              <a:t>Фильтры по товарам (категориям, брендам)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2400" dirty="0" smtClean="0">
                <a:cs typeface="Calibri" pitchFamily="34" charset="0"/>
              </a:rPr>
              <a:t>Различные типы цен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2400" dirty="0" smtClean="0">
                <a:cs typeface="Calibri" pitchFamily="34" charset="0"/>
              </a:rPr>
              <a:t>Дисконтные программы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2400" dirty="0" smtClean="0">
                <a:cs typeface="Calibri" pitchFamily="34" charset="0"/>
              </a:rPr>
              <a:t>Поддержка торговых предложений (SKU)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2400" dirty="0" smtClean="0">
                <a:cs typeface="Calibri" pitchFamily="34" charset="0"/>
              </a:rPr>
              <a:t>Рейтинги, отзывы и многое другое</a:t>
            </a:r>
          </a:p>
          <a:p>
            <a:pPr>
              <a:buFontTx/>
              <a:buBlip>
                <a:blip r:embed="rId3"/>
              </a:buBlip>
            </a:pPr>
            <a:endParaRPr lang="ru-RU" dirty="0" smtClean="0"/>
          </a:p>
        </p:txBody>
      </p:sp>
      <p:pic>
        <p:nvPicPr>
          <p:cNvPr id="4198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14288"/>
            <a:ext cx="3063875" cy="107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19213"/>
            <a:ext cx="8913812" cy="1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425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4" y="217488"/>
            <a:ext cx="4187825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Заголовок 1"/>
          <p:cNvSpPr>
            <a:spLocks noGrp="1"/>
          </p:cNvSpPr>
          <p:nvPr>
            <p:ph type="title"/>
          </p:nvPr>
        </p:nvSpPr>
        <p:spPr>
          <a:xfrm>
            <a:off x="228600" y="-22225"/>
            <a:ext cx="8229600" cy="1143000"/>
          </a:xfrm>
        </p:spPr>
        <p:txBody>
          <a:bodyPr/>
          <a:lstStyle/>
          <a:p>
            <a:pPr algn="l"/>
            <a:r>
              <a:rPr lang="ru-RU" sz="3200" b="1" smtClean="0">
                <a:cs typeface="Calibri" pitchFamily="34" charset="0"/>
              </a:rPr>
              <a:t>Интернет-магазин шин</a:t>
            </a:r>
            <a:br>
              <a:rPr lang="ru-RU" sz="3200" b="1" smtClean="0">
                <a:cs typeface="Calibri" pitchFamily="34" charset="0"/>
              </a:rPr>
            </a:br>
            <a:r>
              <a:rPr lang="ru-RU" sz="3200" b="1" smtClean="0">
                <a:cs typeface="Calibri" pitchFamily="34" charset="0"/>
              </a:rPr>
              <a:t> и дисков</a:t>
            </a:r>
          </a:p>
        </p:txBody>
      </p:sp>
      <p:sp>
        <p:nvSpPr>
          <p:cNvPr id="43012" name="Объект 2"/>
          <p:cNvSpPr>
            <a:spLocks noGrp="1"/>
          </p:cNvSpPr>
          <p:nvPr>
            <p:ph idx="1"/>
          </p:nvPr>
        </p:nvSpPr>
        <p:spPr>
          <a:xfrm>
            <a:off x="228600" y="1057277"/>
            <a:ext cx="4724400" cy="4602163"/>
          </a:xfrm>
        </p:spPr>
        <p:txBody>
          <a:bodyPr/>
          <a:lstStyle/>
          <a:p>
            <a:endParaRPr lang="ru-RU" sz="2000" smtClean="0">
              <a:cs typeface="Calibri" pitchFamily="34" charset="0"/>
            </a:endParaRP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1800" smtClean="0">
                <a:cs typeface="Calibri" pitchFamily="34" charset="0"/>
              </a:rPr>
              <a:t>2 шаблона дизайна с 3 разными цветовыми гаммами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1800" smtClean="0">
                <a:cs typeface="Calibri" pitchFamily="34" charset="0"/>
              </a:rPr>
              <a:t>Фильтр по параметрам товаров (шины и диски): бренд, типо-размер, сезонность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1800" smtClean="0">
                <a:cs typeface="Calibri" pitchFamily="34" charset="0"/>
              </a:rPr>
              <a:t>Фильтр по марке автомобиля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1800" smtClean="0">
                <a:cs typeface="Calibri" pitchFamily="34" charset="0"/>
              </a:rPr>
              <a:t>Система скидок, различные типы цен;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1800" smtClean="0">
                <a:cs typeface="Calibri" pitchFamily="34" charset="0"/>
              </a:rPr>
              <a:t>Учет количества товаров на различных складах (магазинах), возможность поставить в резерв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1800" smtClean="0">
                <a:cs typeface="Calibri" pitchFamily="34" charset="0"/>
              </a:rPr>
              <a:t>Онлайн заказ и доставка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1800" smtClean="0">
                <a:cs typeface="Calibri" pitchFamily="34" charset="0"/>
              </a:rPr>
              <a:t>Различные способы оплаты и доставки</a:t>
            </a:r>
          </a:p>
          <a:p>
            <a:pPr>
              <a:buSzPct val="120000"/>
              <a:buFontTx/>
              <a:buBlip>
                <a:blip r:embed="rId3"/>
              </a:buBlip>
            </a:pPr>
            <a:r>
              <a:rPr lang="ru-RU" sz="1800" smtClean="0">
                <a:cs typeface="Calibri" pitchFamily="34" charset="0"/>
              </a:rPr>
              <a:t>Баннеры, рекламные акции</a:t>
            </a:r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</p:txBody>
      </p:sp>
      <p:pic>
        <p:nvPicPr>
          <p:cNvPr id="430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74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565944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61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242888"/>
            <a:ext cx="426085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Заголовок 1"/>
          <p:cNvSpPr>
            <a:spLocks noGrp="1"/>
          </p:cNvSpPr>
          <p:nvPr>
            <p:ph type="title"/>
          </p:nvPr>
        </p:nvSpPr>
        <p:spPr>
          <a:xfrm>
            <a:off x="182577" y="-312737"/>
            <a:ext cx="4194175" cy="1828801"/>
          </a:xfrm>
        </p:spPr>
        <p:txBody>
          <a:bodyPr/>
          <a:lstStyle/>
          <a:p>
            <a:pPr algn="l"/>
            <a:r>
              <a:rPr lang="ru-RU" sz="3200" b="1" smtClean="0">
                <a:cs typeface="Calibri" pitchFamily="34" charset="0"/>
              </a:rPr>
              <a:t>Интернет-магазин бытовой техники</a:t>
            </a:r>
            <a:endParaRPr lang="ru-RU" sz="3200" smtClean="0"/>
          </a:p>
        </p:txBody>
      </p:sp>
      <p:sp>
        <p:nvSpPr>
          <p:cNvPr id="65539" name="Объект 2"/>
          <p:cNvSpPr>
            <a:spLocks noGrp="1"/>
          </p:cNvSpPr>
          <p:nvPr>
            <p:ph idx="1"/>
          </p:nvPr>
        </p:nvSpPr>
        <p:spPr>
          <a:xfrm>
            <a:off x="276225" y="1298585"/>
            <a:ext cx="4491038" cy="3883025"/>
          </a:xfrm>
        </p:spPr>
        <p:txBody>
          <a:bodyPr/>
          <a:lstStyle/>
          <a:p>
            <a:pPr>
              <a:buFontTx/>
              <a:buBlip>
                <a:blip r:embed="rId3"/>
              </a:buBlip>
              <a:defRPr/>
            </a:pPr>
            <a:r>
              <a:rPr lang="ru-RU" sz="1800" smtClean="0">
                <a:cs typeface="Calibri" pitchFamily="34" charset="0"/>
              </a:rPr>
              <a:t>2 готовых шаблона дизайна с различны-</a:t>
            </a:r>
          </a:p>
          <a:p>
            <a:pPr marL="0" indent="0">
              <a:buFontTx/>
              <a:buNone/>
              <a:defRPr/>
            </a:pPr>
            <a:r>
              <a:rPr lang="ru-RU" sz="1800" smtClean="0">
                <a:cs typeface="Calibri" pitchFamily="34" charset="0"/>
              </a:rPr>
              <a:t>       ми цветовыми схемами.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ru-RU" sz="1800" smtClean="0">
                <a:cs typeface="Calibri" pitchFamily="34" charset="0"/>
              </a:rPr>
              <a:t>Каталог товаров бытовой техники (холодильник, пылесосы, стиральные </a:t>
            </a:r>
          </a:p>
          <a:p>
            <a:pPr marL="0" indent="0">
              <a:buFontTx/>
              <a:buNone/>
              <a:defRPr/>
            </a:pPr>
            <a:r>
              <a:rPr lang="ru-RU" sz="1800" smtClean="0">
                <a:cs typeface="Calibri" pitchFamily="34" charset="0"/>
              </a:rPr>
              <a:t>       машина и так далее)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ru-RU" sz="1800" smtClean="0">
                <a:cs typeface="Calibri" pitchFamily="34" charset="0"/>
              </a:rPr>
              <a:t>Фильтр по свойствам каталога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ru-RU" sz="1800" smtClean="0">
                <a:cs typeface="Calibri" pitchFamily="34" charset="0"/>
              </a:rPr>
              <a:t>Сравнение товаров по изменяющимся характеристикам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ru-RU" sz="1800" smtClean="0">
                <a:cs typeface="Calibri" pitchFamily="34" charset="0"/>
              </a:rPr>
              <a:t>Отзывы, голосование, наличие в магазинах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ru-RU" sz="1800" smtClean="0">
                <a:cs typeface="Calibri" pitchFamily="34" charset="0"/>
              </a:rPr>
              <a:t>Похожие товары и аксессуары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ru-RU" sz="1800" smtClean="0">
                <a:cs typeface="Calibri" pitchFamily="34" charset="0"/>
              </a:rPr>
              <a:t>Скидки и акции: лучшая цена, новинки, </a:t>
            </a:r>
          </a:p>
          <a:p>
            <a:pPr marL="0" indent="0">
              <a:buFontTx/>
              <a:buNone/>
              <a:defRPr/>
            </a:pPr>
            <a:r>
              <a:rPr lang="ru-RU" sz="1800" smtClean="0">
                <a:cs typeface="Calibri" pitchFamily="34" charset="0"/>
              </a:rPr>
              <a:t>       хиты продаж </a:t>
            </a:r>
            <a:endParaRPr lang="ru-RU" sz="1800" dirty="0" smtClean="0">
              <a:cs typeface="Calibri" pitchFamily="34" charset="0"/>
            </a:endParaRPr>
          </a:p>
        </p:txBody>
      </p:sp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563880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242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686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6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2400" y="134946"/>
            <a:ext cx="5430838" cy="85566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>
                <a:solidFill>
                  <a:srgbClr val="000000"/>
                </a:solidFill>
              </a:rPr>
              <a:t>Интернет-магазин ноутбуков</a:t>
            </a:r>
            <a:endParaRPr lang="en-US" sz="28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1579"/>
            <a:ext cx="3614738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4"/>
            <a:ext cx="438785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202844"/>
      </p:ext>
    </p:extLst>
  </p:cSld>
  <p:clrMapOvr>
    <a:masterClrMapping/>
  </p:clrMapOvr>
  <p:transition advTm="5694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3957" y="2480951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0" y="28956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b="0" dirty="0" smtClean="0">
                <a:solidFill>
                  <a:prstClr val="black"/>
                </a:solidFill>
                <a:cs typeface="Calibri" pitchFamily="34" charset="0"/>
              </a:rPr>
              <a:t>Тест-драйв?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8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671513" y="1335088"/>
            <a:ext cx="5181600" cy="4419600"/>
          </a:xfrm>
          <a:prstGeom prst="roundRect">
            <a:avLst>
              <a:gd name="adj" fmla="val 1482"/>
            </a:avLst>
          </a:prstGeom>
          <a:solidFill>
            <a:schemeClr val="bg1">
              <a:lumMod val="85000"/>
              <a:alpha val="33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" y="220663"/>
            <a:ext cx="5715000" cy="3810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Каталог решений </a:t>
            </a:r>
            <a:r>
              <a:rPr lang="en-US" sz="3200" b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Marketplace</a:t>
            </a:r>
          </a:p>
        </p:txBody>
      </p:sp>
      <p:sp>
        <p:nvSpPr>
          <p:cNvPr id="47108" name="Прямоугольник 1"/>
          <p:cNvSpPr>
            <a:spLocks noChangeArrowheads="1"/>
          </p:cNvSpPr>
          <p:nvPr/>
        </p:nvSpPr>
        <p:spPr bwMode="auto">
          <a:xfrm>
            <a:off x="1284288" y="1560513"/>
            <a:ext cx="443071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1С-Битрикс: </a:t>
            </a:r>
            <a:r>
              <a:rPr lang="en-US" sz="28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Marketplace </a:t>
            </a:r>
            <a:r>
              <a:rPr lang="en-US" sz="2800" b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—</a:t>
            </a:r>
            <a:r>
              <a:rPr lang="en-US" sz="28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это каталог готовых решений, которые позволяют расширить стандартный функционал интернет-сайта или корпоративного портала на платформе 1С-Битрикс</a:t>
            </a:r>
            <a:endParaRPr lang="ru-RU" sz="280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087437"/>
            <a:ext cx="8913812" cy="1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39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14288"/>
            <a:ext cx="3063875" cy="107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60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251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455" y="11122"/>
            <a:ext cx="6759575" cy="104775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Marketplace</a:t>
            </a:r>
            <a:endParaRPr lang="en-US" sz="28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9935" y="1296988"/>
            <a:ext cx="847407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В каталоге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500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+ готовых веб-приложений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для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«1С-Битрикс»</a:t>
            </a:r>
          </a:p>
        </p:txBody>
      </p:sp>
      <p:pic>
        <p:nvPicPr>
          <p:cNvPr id="4813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6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36525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276477"/>
            <a:ext cx="4056062" cy="2976563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14" y="2266958"/>
            <a:ext cx="3336925" cy="295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9214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762000" y="1524000"/>
            <a:ext cx="4419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200" b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Зайдите в виртуальную лабораторию на сайте 1С-Битрикс для 3 часового онлайн-тестирования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455" y="76200"/>
            <a:ext cx="67595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ru-RU" sz="3200" dirty="0" smtClean="0">
                <a:solidFill>
                  <a:srgbClr val="000000"/>
                </a:solidFill>
              </a:rPr>
              <a:t>Протестируйте возможности </a:t>
            </a:r>
          </a:p>
          <a:p>
            <a:pPr algn="l" eaLnBrk="1" hangingPunct="1">
              <a:defRPr/>
            </a:pPr>
            <a:r>
              <a:rPr lang="ru-RU" sz="3200" dirty="0" smtClean="0">
                <a:solidFill>
                  <a:srgbClr val="000000"/>
                </a:solidFill>
              </a:rPr>
              <a:t>решений бесплатно</a:t>
            </a:r>
            <a:endParaRPr lang="en-US" sz="3200" dirty="0" smtClean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4915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4975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6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73698" y="1503363"/>
            <a:ext cx="3621087" cy="241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61" name="Прямоугольник 1"/>
          <p:cNvSpPr>
            <a:spLocks noChangeArrowheads="1"/>
          </p:cNvSpPr>
          <p:nvPr/>
        </p:nvSpPr>
        <p:spPr bwMode="auto">
          <a:xfrm>
            <a:off x="749300" y="3201988"/>
            <a:ext cx="4419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200" b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Загрузите пробную версию на 30 дней для тестирования на локальном компьютере или хостинге</a:t>
            </a:r>
          </a:p>
        </p:txBody>
      </p:sp>
      <p:pic>
        <p:nvPicPr>
          <p:cNvPr id="4916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0575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791949"/>
      </p:ext>
    </p:extLst>
  </p:cSld>
  <p:clrMapOvr>
    <a:masterClrMapping/>
  </p:clrMapOvr>
  <p:transition spd="med" advTm="5563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14459</TotalTime>
  <Words>3075</Words>
  <Application>Microsoft Office PowerPoint</Application>
  <PresentationFormat>Экран (4:3)</PresentationFormat>
  <Paragraphs>615</Paragraphs>
  <Slides>101</Slides>
  <Notes>72</Notes>
  <HiddenSlides>1</HiddenSlides>
  <MMClips>1</MMClips>
  <ScaleCrop>false</ScaleCrop>
  <HeadingPairs>
    <vt:vector size="4" baseType="variant">
      <vt:variant>
        <vt:lpstr>Тема</vt:lpstr>
      </vt:variant>
      <vt:variant>
        <vt:i4>29</vt:i4>
      </vt:variant>
      <vt:variant>
        <vt:lpstr>Заголовки слайдов</vt:lpstr>
      </vt:variant>
      <vt:variant>
        <vt:i4>101</vt:i4>
      </vt:variant>
    </vt:vector>
  </HeadingPairs>
  <TitlesOfParts>
    <vt:vector size="130" baseType="lpstr">
      <vt:lpstr>Default Design</vt:lpstr>
      <vt:lpstr>Тема Office</vt:lpstr>
      <vt:lpstr>1_Тема Office</vt:lpstr>
      <vt:lpstr>2_Тема Office</vt:lpstr>
      <vt:lpstr>2_Default Design</vt:lpstr>
      <vt:lpstr>1_Default Design</vt:lpstr>
      <vt:lpstr>6_Default Design</vt:lpstr>
      <vt:lpstr>7_Default Design</vt:lpstr>
      <vt:lpstr>8_Default Design</vt:lpstr>
      <vt:lpstr>9_Default Design</vt:lpstr>
      <vt:lpstr>3_Тема Office</vt:lpstr>
      <vt:lpstr>10_Default Design</vt:lpstr>
      <vt:lpstr>11_Default Design</vt:lpstr>
      <vt:lpstr>13_Default Design</vt:lpstr>
      <vt:lpstr>14_Default Design</vt:lpstr>
      <vt:lpstr>15_Default Design</vt:lpstr>
      <vt:lpstr>4_Тема Office</vt:lpstr>
      <vt:lpstr>3_Default Design</vt:lpstr>
      <vt:lpstr>4_Default Design</vt:lpstr>
      <vt:lpstr>5_Тема Office</vt:lpstr>
      <vt:lpstr>17_Default Design</vt:lpstr>
      <vt:lpstr>18_Default Design</vt:lpstr>
      <vt:lpstr>6_Тема Office</vt:lpstr>
      <vt:lpstr>7_Тема Office</vt:lpstr>
      <vt:lpstr>8_Тема Office</vt:lpstr>
      <vt:lpstr>20_Default Design</vt:lpstr>
      <vt:lpstr>9_Тема Office</vt:lpstr>
      <vt:lpstr>10_Тема Office</vt:lpstr>
      <vt:lpstr>11_Тема Office</vt:lpstr>
      <vt:lpstr>Что должен уметь современный интернет-магазин Преимущества и возможности платформы «1С-Битрикс» </vt:lpstr>
      <vt:lpstr>Презентация PowerPoint</vt:lpstr>
      <vt:lpstr>Презентация PowerPoint</vt:lpstr>
      <vt:lpstr>Сайт — это часть бизнеса</vt:lpstr>
      <vt:lpstr>Презентация PowerPoint</vt:lpstr>
      <vt:lpstr>Чем вы управляете на сайте</vt:lpstr>
      <vt:lpstr>Управление «над сайтом»</vt:lpstr>
      <vt:lpstr>Презентация PowerPoint</vt:lpstr>
      <vt:lpstr>Презентация PowerPoint</vt:lpstr>
      <vt:lpstr>Интернет-магазин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Покупателю должно быть удобно приобретать у вас товар</vt:lpstr>
      <vt:lpstr>Процесс покупки</vt:lpstr>
      <vt:lpstr>Оплата в интернет-магазине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Посмотрим как работает?</vt:lpstr>
      <vt:lpstr>Презентация PowerPoint</vt:lpstr>
      <vt:lpstr>Презентация PowerPoint</vt:lpstr>
      <vt:lpstr>Презентация PowerPoint</vt:lpstr>
      <vt:lpstr>Форумы</vt:lpstr>
      <vt:lpstr>Блоги </vt:lpstr>
      <vt:lpstr>Рассылки и подписки</vt:lpstr>
      <vt:lpstr>Опросы и анализ мнений</vt:lpstr>
      <vt:lpstr>Интеграция с «1С»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 должны быть уверены в защищенности сайта и своих данных</vt:lpstr>
      <vt:lpstr>Презентация PowerPoint</vt:lpstr>
      <vt:lpstr>Презентация PowerPoint</vt:lpstr>
      <vt:lpstr>Панель безопасности</vt:lpstr>
      <vt:lpstr>Сертификация ФСТЭК</vt:lpstr>
      <vt:lpstr>Ваш сайт должен выдерживать высокие нагрузки</vt:lpstr>
      <vt:lpstr>Монитор производительности </vt:lpstr>
      <vt:lpstr>Презентация PowerPoint</vt:lpstr>
      <vt:lpstr>Сертификаты</vt:lpstr>
      <vt:lpstr>Презентация PowerPoint</vt:lpstr>
      <vt:lpstr>Географический веб-кластер</vt:lpstr>
      <vt:lpstr>Презентация PowerPoint</vt:lpstr>
      <vt:lpstr>Мобильный интернет-магазин</vt:lpstr>
      <vt:lpstr>Презентация PowerPoint</vt:lpstr>
      <vt:lpstr>Многосайтовые проекты</vt:lpstr>
      <vt:lpstr>Система обновлений SiteUpdate</vt:lpstr>
      <vt:lpstr>Техническая поддержка</vt:lpstr>
      <vt:lpstr>Обучение</vt:lpstr>
      <vt:lpstr>Документация</vt:lpstr>
      <vt:lpstr>Более 60 000 веб-проектов</vt:lpstr>
      <vt:lpstr>Презентация PowerPoint</vt:lpstr>
      <vt:lpstr>Презентация PowerPoint</vt:lpstr>
      <vt:lpstr>Презентация PowerPoint</vt:lpstr>
      <vt:lpstr>Протестируйте перед покупкой</vt:lpstr>
      <vt:lpstr>Презентация PowerPoint</vt:lpstr>
      <vt:lpstr>Тиражные решения и готовые интернет-магазины на платформе «1С-Битрикс»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Информационный портал</vt:lpstr>
      <vt:lpstr>Тиражные решения — Сайт сообщества</vt:lpstr>
      <vt:lpstr>Тиражные решения — Официальный сайт государственной организации</vt:lpstr>
      <vt:lpstr>1С-Битрикс: Сайт медицинской организации</vt:lpstr>
      <vt:lpstr>1С-Битрикс: Сайт школы</vt:lpstr>
      <vt:lpstr>Сайт конференции/мероприятия</vt:lpstr>
      <vt:lpstr>Презентация PowerPoint</vt:lpstr>
      <vt:lpstr>Презентация PowerPoint</vt:lpstr>
      <vt:lpstr>Типовые интернет-магазины</vt:lpstr>
      <vt:lpstr>Типовые интернет-магазины включают в себя: </vt:lpstr>
      <vt:lpstr>Интернет-магазин шин  и дисков</vt:lpstr>
      <vt:lpstr>Интернет-магазин бытовой техники</vt:lpstr>
      <vt:lpstr>Презентация PowerPoint</vt:lpstr>
      <vt:lpstr>Презентация PowerPoint</vt:lpstr>
      <vt:lpstr>Каталог решений Marketplace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Сергей Кулешов</cp:lastModifiedBy>
  <cp:revision>1172</cp:revision>
  <dcterms:created xsi:type="dcterms:W3CDTF">2004-09-13T11:38:15Z</dcterms:created>
  <dcterms:modified xsi:type="dcterms:W3CDTF">2012-05-24T06:02:47Z</dcterms:modified>
</cp:coreProperties>
</file>