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387" r:id="rId3"/>
    <p:sldId id="388" r:id="rId4"/>
    <p:sldId id="389" r:id="rId5"/>
    <p:sldId id="390" r:id="rId6"/>
    <p:sldId id="317" r:id="rId7"/>
    <p:sldId id="348" r:id="rId8"/>
    <p:sldId id="391" r:id="rId9"/>
    <p:sldId id="412" r:id="rId10"/>
    <p:sldId id="413" r:id="rId11"/>
    <p:sldId id="308" r:id="rId12"/>
    <p:sldId id="320" r:id="rId13"/>
    <p:sldId id="321" r:id="rId14"/>
    <p:sldId id="365" r:id="rId15"/>
    <p:sldId id="375" r:id="rId16"/>
    <p:sldId id="323" r:id="rId17"/>
    <p:sldId id="370" r:id="rId18"/>
    <p:sldId id="367" r:id="rId19"/>
    <p:sldId id="366" r:id="rId20"/>
    <p:sldId id="373" r:id="rId21"/>
    <p:sldId id="369" r:id="rId22"/>
    <p:sldId id="415" r:id="rId23"/>
    <p:sldId id="352" r:id="rId24"/>
    <p:sldId id="351" r:id="rId25"/>
    <p:sldId id="353" r:id="rId26"/>
    <p:sldId id="354" r:id="rId27"/>
    <p:sldId id="371" r:id="rId28"/>
    <p:sldId id="374" r:id="rId29"/>
    <p:sldId id="381" r:id="rId30"/>
    <p:sldId id="382" r:id="rId31"/>
    <p:sldId id="392" r:id="rId32"/>
    <p:sldId id="393" r:id="rId33"/>
    <p:sldId id="394" r:id="rId34"/>
    <p:sldId id="396" r:id="rId35"/>
    <p:sldId id="397" r:id="rId36"/>
    <p:sldId id="398" r:id="rId37"/>
    <p:sldId id="399" r:id="rId38"/>
    <p:sldId id="401" r:id="rId39"/>
    <p:sldId id="402" r:id="rId40"/>
    <p:sldId id="403" r:id="rId41"/>
    <p:sldId id="404" r:id="rId42"/>
    <p:sldId id="406" r:id="rId43"/>
    <p:sldId id="407" r:id="rId44"/>
    <p:sldId id="408" r:id="rId45"/>
    <p:sldId id="409" r:id="rId46"/>
    <p:sldId id="410" r:id="rId47"/>
    <p:sldId id="411" r:id="rId48"/>
    <p:sldId id="257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A85"/>
    <a:srgbClr val="00CC00"/>
    <a:srgbClr val="009900"/>
    <a:srgbClr val="FF6600"/>
    <a:srgbClr val="52D848"/>
    <a:srgbClr val="FF0066"/>
    <a:srgbClr val="3366FF"/>
    <a:srgbClr val="13B73E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5443" autoAdjust="0"/>
  </p:normalViewPr>
  <p:slideViewPr>
    <p:cSldViewPr>
      <p:cViewPr>
        <p:scale>
          <a:sx n="58" d="100"/>
          <a:sy n="58" d="100"/>
        </p:scale>
        <p:origin x="-456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0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gradFill rotWithShape="1">
          <a:gsLst>
            <a:gs pos="0">
              <a:srgbClr val="4F81BD">
                <a:tint val="50000"/>
                <a:satMod val="300000"/>
              </a:srgbClr>
            </a:gs>
            <a:gs pos="35000">
              <a:srgbClr val="4F81BD">
                <a:tint val="37000"/>
                <a:satMod val="300000"/>
              </a:srgbClr>
            </a:gs>
            <a:gs pos="100000">
              <a:srgbClr val="4F81BD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4F81BD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sideWall>
    <c:backWall>
      <c:thickness val="0"/>
      <c:spPr>
        <a:gradFill rotWithShape="1">
          <a:gsLst>
            <a:gs pos="0">
              <a:srgbClr val="4F81BD">
                <a:tint val="50000"/>
                <a:satMod val="300000"/>
              </a:srgbClr>
            </a:gs>
            <a:gs pos="35000">
              <a:srgbClr val="4F81BD">
                <a:tint val="37000"/>
                <a:satMod val="300000"/>
              </a:srgbClr>
            </a:gs>
            <a:gs pos="100000">
              <a:srgbClr val="4F81BD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4F81BD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3.0668231792910752E-3"/>
                  <c:y val="-2.18519275046944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668231792910741E-2"/>
                  <c:y val="-2.8095335363178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Лист1!$B$3:$B$4</c:f>
              <c:strCache>
                <c:ptCount val="2"/>
                <c:pt idx="0">
                  <c:v>Информационный </c:v>
                </c:pt>
                <c:pt idx="1">
                  <c:v>Игровой баннер</c:v>
                </c:pt>
              </c:strCache>
            </c:strRef>
          </c:cat>
          <c:val>
            <c:numRef>
              <c:f>Лист1!$C$3:$C$4</c:f>
              <c:numCache>
                <c:formatCode>General</c:formatCode>
                <c:ptCount val="2"/>
                <c:pt idx="0">
                  <c:v>0.12000000000000002</c:v>
                </c:pt>
                <c:pt idx="1">
                  <c:v>0.39000000000000201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5557248"/>
        <c:axId val="65558784"/>
        <c:axId val="0"/>
      </c:bar3DChart>
      <c:catAx>
        <c:axId val="655572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65558784"/>
        <c:crosses val="autoZero"/>
        <c:auto val="1"/>
        <c:lblAlgn val="ctr"/>
        <c:lblOffset val="100"/>
        <c:noMultiLvlLbl val="0"/>
      </c:catAx>
      <c:valAx>
        <c:axId val="65558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555724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gradFill rotWithShape="1">
          <a:gsLst>
            <a:gs pos="0">
              <a:srgbClr val="C0504D">
                <a:tint val="50000"/>
                <a:satMod val="300000"/>
              </a:srgbClr>
            </a:gs>
            <a:gs pos="35000">
              <a:srgbClr val="C0504D">
                <a:tint val="37000"/>
                <a:satMod val="300000"/>
              </a:srgbClr>
            </a:gs>
            <a:gs pos="100000">
              <a:srgbClr val="C0504D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C0504D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sideWall>
    <c:backWall>
      <c:thickness val="0"/>
      <c:spPr>
        <a:gradFill rotWithShape="1">
          <a:gsLst>
            <a:gs pos="0">
              <a:srgbClr val="C0504D">
                <a:tint val="50000"/>
                <a:satMod val="300000"/>
              </a:srgbClr>
            </a:gs>
            <a:gs pos="35000">
              <a:srgbClr val="C0504D">
                <a:tint val="37000"/>
                <a:satMod val="300000"/>
              </a:srgbClr>
            </a:gs>
            <a:gs pos="100000">
              <a:srgbClr val="C0504D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C0504D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0.12785651793525685"/>
          <c:y val="5.2257568089142364E-2"/>
          <c:w val="0.85825459317585362"/>
          <c:h val="0.86113091343760162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2.2222222222222251E-2"/>
                  <c:y val="-2.9394882050142578E-2"/>
                </c:manualLayout>
              </c:layout>
              <c:tx>
                <c:rich>
                  <a:bodyPr/>
                  <a:lstStyle/>
                  <a:p>
                    <a:pPr>
                      <a:defRPr sz="1600" b="1"/>
                    </a:pPr>
                    <a:r>
                      <a:rPr lang="en-US" sz="1800" dirty="0"/>
                      <a:t>84%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666666666666701E-2"/>
                  <c:y val="-2.9394882050142578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Лист1!$B$7:$B$8</c:f>
              <c:strCache>
                <c:ptCount val="2"/>
                <c:pt idx="0">
                  <c:v>Информационный</c:v>
                </c:pt>
                <c:pt idx="1">
                  <c:v>Игровой баннер</c:v>
                </c:pt>
              </c:strCache>
            </c:strRef>
          </c:cat>
          <c:val>
            <c:numRef>
              <c:f>Лист1!$C$7:$C$8</c:f>
              <c:numCache>
                <c:formatCode>0%</c:formatCode>
                <c:ptCount val="2"/>
                <c:pt idx="0">
                  <c:v>0.84000000000000064</c:v>
                </c:pt>
                <c:pt idx="1">
                  <c:v>0.23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5588224"/>
        <c:axId val="65471232"/>
        <c:axId val="0"/>
      </c:bar3DChart>
      <c:catAx>
        <c:axId val="655882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65471232"/>
        <c:crosses val="autoZero"/>
        <c:auto val="1"/>
        <c:lblAlgn val="ctr"/>
        <c:lblOffset val="100"/>
        <c:noMultiLvlLbl val="0"/>
      </c:catAx>
      <c:valAx>
        <c:axId val="654712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6558822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0.53549</cdr:x>
      <cdr:y>0.14815</cdr:y>
    </cdr:from>
    <cdr:to>
      <cdr:x>0.72449</cdr:x>
      <cdr:y>0.2963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2448272" y="576064"/>
          <a:ext cx="864096" cy="576064"/>
        </a:xfrm>
        <a:prstGeom xmlns:a="http://schemas.openxmlformats.org/drawingml/2006/main" prst="wedgeRoundRectCallout">
          <a:avLst>
            <a:gd name="adj1" fmla="val -79969"/>
            <a:gd name="adj2" fmla="val 120498"/>
            <a:gd name="adj3" fmla="val 16667"/>
          </a:avLst>
        </a:prstGeom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chemeClr val="bg1"/>
              </a:solidFill>
            </a:rPr>
            <a:t>302</a:t>
          </a:r>
          <a:endParaRPr lang="ru-RU" sz="2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0.77174</cdr:x>
      <cdr:y>0.40741</cdr:y>
    </cdr:from>
    <cdr:to>
      <cdr:x>0.94499</cdr:x>
      <cdr:y>0.53704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3528392" y="1584176"/>
          <a:ext cx="792088" cy="504056"/>
        </a:xfrm>
        <a:prstGeom xmlns:a="http://schemas.openxmlformats.org/drawingml/2006/main" prst="wedgeRoundRectCallout">
          <a:avLst>
            <a:gd name="adj1" fmla="val -42479"/>
            <a:gd name="adj2" fmla="val 136197"/>
            <a:gd name="adj3" fmla="val 16667"/>
          </a:avLst>
        </a:prstGeom>
        <a:ln xmlns:a="http://schemas.openxmlformats.org/drawingml/2006/main"/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chemeClr val="bg1"/>
              </a:solidFill>
              <a:latin typeface="+mn-lt"/>
            </a:rPr>
            <a:t>269</a:t>
          </a:r>
          <a:endParaRPr lang="ru-RU" sz="2400" b="1" dirty="0">
            <a:solidFill>
              <a:schemeClr val="bg1"/>
            </a:solidFill>
            <a:latin typeface="+mn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9631187-B0F1-4CE4-81A6-2E4F9A23055C}" type="datetimeFigureOut">
              <a:rPr lang="ru-RU"/>
              <a:pPr>
                <a:defRPr/>
              </a:pPr>
              <a:t>24.05.2012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A902F6F-9776-4CE9-B5CF-307599F211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42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559663-4FAB-4B5C-9AAA-3E5CAC2591EB}" type="datetimeFigureOut">
              <a:rPr lang="ru-RU"/>
              <a:pPr>
                <a:defRPr/>
              </a:pPr>
              <a:t>24.05.2012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3E9ACFB-3FD9-41DD-BD06-86DE348726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7343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E7B087-1581-4C56-A7E8-CD42567EEB82}" type="slidenum">
              <a:rPr lang="ru-RU"/>
              <a:pPr/>
              <a:t>3</a:t>
            </a:fld>
            <a:endParaRPr lang="ru-RU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B2F101-DF74-4694-922C-61E66ABD8EA5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За счёт комбинирования всех видов таргетинга бюджет рекламной кампании уменьшается в разы! Эффективность увеличивается! Гео + пол + возраст + время показа + дни недели + частота показов уникальному пользователю в сутки!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424761-101B-41AB-A80C-359B76C177F2}" type="slidenum">
              <a:rPr lang="ru-RU"/>
              <a:pPr/>
              <a:t>22</a:t>
            </a:fld>
            <a:endParaRPr lang="ru-RU"/>
          </a:p>
        </p:txBody>
      </p:sp>
      <p:sp>
        <p:nvSpPr>
          <p:cNvPr id="788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4C8E49-3E34-48F6-9C7C-50164C083A93}" type="slidenum">
              <a:rPr lang="ru-RU"/>
              <a:pPr/>
              <a:t>31</a:t>
            </a:fld>
            <a:endParaRPr lang="ru-RU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B38C4E-7880-4ABB-9638-0CF140F623FD}" type="slidenum">
              <a:rPr lang="ru-RU"/>
              <a:pPr/>
              <a:t>32</a:t>
            </a:fld>
            <a:endParaRPr lang="ru-RU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FB8B70-B9C4-4935-A9F4-60F9391604E8}" type="slidenum">
              <a:rPr lang="ru-RU"/>
              <a:pPr/>
              <a:t>33</a:t>
            </a:fld>
            <a:endParaRPr lang="ru-RU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83F7C3-0A7F-43EB-A15B-39C815B67582}" type="slidenum">
              <a:rPr lang="ru-RU"/>
              <a:pPr/>
              <a:t>34</a:t>
            </a:fld>
            <a:endParaRPr lang="ru-RU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2875BE-6F9D-4E09-9E4A-4C563A3F225F}" type="slidenum">
              <a:rPr lang="ru-RU"/>
              <a:pPr/>
              <a:t>35</a:t>
            </a:fld>
            <a:endParaRPr lang="ru-RU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B86FF9-31F1-48E1-8621-D0C4F41A9976}" type="slidenum">
              <a:rPr lang="ru-RU"/>
              <a:pPr/>
              <a:t>36</a:t>
            </a:fld>
            <a:endParaRPr lang="ru-RU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C5C6C1-E9C1-4787-BA6F-D33A1003F998}" type="slidenum">
              <a:rPr lang="ru-RU"/>
              <a:pPr/>
              <a:t>37</a:t>
            </a:fld>
            <a:endParaRPr lang="ru-RU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89DFD0-ABCE-41CB-BDA0-97250CBCF69A}" type="slidenum">
              <a:rPr lang="ru-RU"/>
              <a:pPr/>
              <a:t>38</a:t>
            </a:fld>
            <a:endParaRPr lang="ru-RU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F4E77B-80D8-4C5F-B1EC-40405BD72C74}" type="slidenum">
              <a:rPr lang="ru-RU"/>
              <a:pPr/>
              <a:t>4</a:t>
            </a:fld>
            <a:endParaRPr lang="ru-RU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1">
              <a:spcBef>
                <a:spcPct val="0"/>
              </a:spcBef>
            </a:pPr>
            <a:r>
              <a:rPr lang="ru-RU" sz="2000">
                <a:latin typeface="Arial" charset="0"/>
                <a:ea typeface="ヒラギノ角ゴ ProN W3" charset="0"/>
                <a:cs typeface="ヒラギノ角ゴ ProN W3" charset="0"/>
              </a:rPr>
              <a:t>Почта Mail.Ru, проект Mail.Ru Group,  укрепилась на четвертой позиции в мире по дневной аудитории,  уступая лишь Hotmail, Yahoo! и Gmail (по данным ComScore, январь 2012 г.). Ближайший конкурент, почтовый сервис AOL, отстает от Mail.Ru на 1,5 млн. пользователей.</a:t>
            </a:r>
          </a:p>
          <a:p>
            <a:pPr eaLnBrk="1">
              <a:spcBef>
                <a:spcPct val="0"/>
              </a:spcBef>
            </a:pPr>
            <a:endParaRPr lang="ru-RU" sz="200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eaLnBrk="1">
              <a:spcBef>
                <a:spcPct val="0"/>
              </a:spcBef>
            </a:pPr>
            <a:r>
              <a:rPr lang="ru-RU" sz="2000">
                <a:latin typeface="Arial" charset="0"/>
                <a:ea typeface="ヒラギノ角ゴ ProN W3" charset="0"/>
                <a:cs typeface="ヒラギノ角ゴ ProN W3" charset="0"/>
              </a:rPr>
              <a:t>Данные ComScore подтверждают, что впервые Почта Mail.Ru вышла на четвертое место в мире по дневной аудитории в сентябре 2011 г. и с тех пор ежемесячно укрепляла завоеванные позиции.  По январской статистике разрыв с ближайшим конкурентом (AOL Email) составил уже 1.5 млн. пользователей в сутки.</a:t>
            </a:r>
          </a:p>
          <a:p>
            <a:pPr eaLnBrk="1">
              <a:spcBef>
                <a:spcPct val="0"/>
              </a:spcBef>
            </a:pPr>
            <a:endParaRPr lang="ru-RU" sz="200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eaLnBrk="1">
              <a:spcBef>
                <a:spcPct val="0"/>
              </a:spcBef>
            </a:pPr>
            <a:r>
              <a:rPr lang="ru-RU" sz="2000">
                <a:latin typeface="Arial" charset="0"/>
                <a:ea typeface="ヒラギノ角ゴ ProN W3" charset="0"/>
                <a:cs typeface="ヒラギノ角ゴ ProN W3" charset="0"/>
              </a:rPr>
              <a:t>В России Mail.Ru по-прежнему уверенно лидирует. В частности, Gmail, единственный из международных почтовых сервисов, хоть сколько-нибудь заметно присутствующих в России, более чем в 10 раз уступает Mail.Ru по суточной аудитории (по данным ComScore за январь 2012 г.).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F8B707-0FA2-408E-9FED-5708E460DE2D}" type="slidenum">
              <a:rPr lang="ru-RU"/>
              <a:pPr/>
              <a:t>39</a:t>
            </a:fld>
            <a:endParaRPr lang="ru-RU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1F07C3-884A-4805-88C8-C0B8CC60FAFA}" type="slidenum">
              <a:rPr lang="ru-RU"/>
              <a:pPr/>
              <a:t>40</a:t>
            </a:fld>
            <a:endParaRPr lang="ru-RU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D876A3-5604-4994-A2E6-5AEE6DE402F8}" type="slidenum">
              <a:rPr lang="ru-RU"/>
              <a:pPr/>
              <a:t>41</a:t>
            </a:fld>
            <a:endParaRPr lang="ru-RU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602D17-062A-4DCF-A0D9-EFC91CA7B24F}" type="slidenum">
              <a:rPr lang="ru-RU"/>
              <a:pPr/>
              <a:t>42</a:t>
            </a:fld>
            <a:endParaRPr lang="ru-RU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AE9792-FAC3-4B14-9419-45A93B31E45C}" type="slidenum">
              <a:rPr lang="ru-RU"/>
              <a:pPr/>
              <a:t>43</a:t>
            </a:fld>
            <a:endParaRPr lang="ru-RU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2195A7-D597-4994-95EC-0C7CD3643125}" type="slidenum">
              <a:rPr lang="ru-RU"/>
              <a:pPr/>
              <a:t>44</a:t>
            </a:fld>
            <a:endParaRPr lang="ru-RU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8D1742-B809-4984-A190-3AE730209E56}" type="slidenum">
              <a:rPr lang="ru-RU"/>
              <a:pPr/>
              <a:t>45</a:t>
            </a:fld>
            <a:endParaRPr lang="ru-RU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6C7FD6-847A-44E7-B174-5997060A5B38}" type="slidenum">
              <a:rPr lang="ru-RU"/>
              <a:pPr/>
              <a:t>46</a:t>
            </a:fld>
            <a:endParaRPr lang="ru-RU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4DBAEE-B868-452F-BF35-E4709101FD47}" type="slidenum">
              <a:rPr lang="ru-RU"/>
              <a:pPr/>
              <a:t>47</a:t>
            </a:fld>
            <a:endParaRPr lang="ru-RU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254133-7C69-48F8-8F36-4D3A558F7687}" type="slidenum">
              <a:rPr lang="ru-RU"/>
              <a:pPr/>
              <a:t>5</a:t>
            </a:fld>
            <a:endParaRPr lang="ru-RU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1">
              <a:spcBef>
                <a:spcPct val="0"/>
              </a:spcBef>
            </a:pPr>
            <a:r>
              <a:rPr lang="ru-RU" sz="2000">
                <a:latin typeface="Arial" charset="0"/>
                <a:ea typeface="ヒラギノ角ゴ ProN W3" charset="0"/>
                <a:cs typeface="ヒラギノ角ゴ ProN W3" charset="0"/>
              </a:rPr>
              <a:t>Социальная сеть Одноклассники, проект Mail.Ru Group, подвела основные итоги 2011 года. Дневная аудитория проекта за год выросла с 15,3 млн. до 27,7 млн. уникальных посетителей (по данным LiveInternet). По другим показателям наблюдается еще более активный рост. 2011 год стал самым успешным за всю историю Одноклассников: все основные показатели проекта увеличились в несколько раз. Количество активированных аккаунтов выросло с 53,7 млн. до 87,5 млн. Дневная аудитория социальной сети увеличилась почти в два раза и продолжает активно расти. Так, в конце февраля 2012 года, согласно статистике LiveInternet, был зафиксирован новый рекорд Одноклассников - 32,9 млн. пользователей в день.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80F4DE-85D7-4743-9799-E181B13E1D9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954C97-260C-45F5-BEE2-EAF64DCE86E6}" type="slidenum">
              <a:rPr lang="ru-RU"/>
              <a:pPr/>
              <a:t>8</a:t>
            </a:fld>
            <a:endParaRPr lang="ru-RU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1">
              <a:spcBef>
                <a:spcPct val="0"/>
              </a:spcBef>
            </a:pPr>
            <a:r>
              <a:rPr lang="ru-RU" sz="2000" dirty="0">
                <a:latin typeface="Arial" charset="0"/>
                <a:ea typeface="ヒラギノ角ゴ ProN W3" charset="0"/>
                <a:cs typeface="ヒラギノ角ゴ ProN W3" charset="0"/>
              </a:rPr>
              <a:t>Российские </a:t>
            </a:r>
            <a:r>
              <a:rPr lang="ru-RU" sz="2000" dirty="0" err="1">
                <a:latin typeface="Arial" charset="0"/>
                <a:ea typeface="ヒラギノ角ゴ ProN W3" charset="0"/>
                <a:cs typeface="ヒラギノ角ゴ ProN W3" charset="0"/>
              </a:rPr>
              <a:t>интернетчики</a:t>
            </a:r>
            <a:r>
              <a:rPr lang="ru-RU" sz="2000" dirty="0">
                <a:latin typeface="Arial" charset="0"/>
                <a:ea typeface="ヒラギノ角ゴ ProN W3" charset="0"/>
                <a:cs typeface="ヒラギノ角ゴ ProN W3" charset="0"/>
              </a:rPr>
              <a:t> быстро осваиваются с электронной торговлей. Особенно заметно число е-покупателей растет в небольших городах и ПГТ. Самый большой спрос в Сети – на бытовую технику, одежду и книги. Наиболее популярные услуги – оплата сотовой связи и интернета. Женщины чаще всего покупают одежду и косметику, а право делать остальные сетевые покупки, похоже, предпочитают делегировать мужчинам. Средний чек в марте составлял 2723 </a:t>
            </a:r>
            <a:r>
              <a:rPr lang="ru-RU" sz="2000" dirty="0" err="1">
                <a:latin typeface="Arial" charset="0"/>
                <a:ea typeface="ヒラギノ角ゴ ProN W3" charset="0"/>
                <a:cs typeface="ヒラギノ角ゴ ProN W3" charset="0"/>
              </a:rPr>
              <a:t>руб</a:t>
            </a:r>
            <a:r>
              <a:rPr lang="ru-RU" sz="2000" dirty="0">
                <a:latin typeface="Arial" charset="0"/>
                <a:ea typeface="ヒラギノ角ゴ ProN W3" charset="0"/>
                <a:cs typeface="ヒラギノ角ゴ ProN W3" charset="0"/>
              </a:rPr>
              <a:t>, в </a:t>
            </a:r>
            <a:r>
              <a:rPr lang="ru-RU" sz="2000" dirty="0" smtClean="0">
                <a:latin typeface="Arial" charset="0"/>
                <a:ea typeface="ヒラギノ角ゴ ProN W3" charset="0"/>
                <a:cs typeface="ヒラギノ角ゴ ProN W3" charset="0"/>
              </a:rPr>
              <a:t>сентябре </a:t>
            </a:r>
            <a:r>
              <a:rPr lang="ru-RU" sz="2000" dirty="0">
                <a:latin typeface="Arial" charset="0"/>
                <a:ea typeface="ヒラギノ角ゴ ProN W3" charset="0"/>
                <a:cs typeface="ヒラギノ角ゴ ProN W3" charset="0"/>
              </a:rPr>
              <a:t>– 3520 руб.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8733EE-242C-44D6-BA69-098625DA244B}" type="slidenum">
              <a:rPr lang="ru-RU"/>
              <a:pPr/>
              <a:t>9</a:t>
            </a:fld>
            <a:endParaRPr lang="ru-RU"/>
          </a:p>
        </p:txBody>
      </p:sp>
      <p:sp>
        <p:nvSpPr>
          <p:cNvPr id="481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738F86D-3146-4A97-B76F-D4A94B571421}" type="slidenum">
              <a:rPr lang="ru-RU"/>
              <a:pPr/>
              <a:t>10</a:t>
            </a:fld>
            <a:endParaRPr lang="ru-RU"/>
          </a:p>
        </p:txBody>
      </p:sp>
      <p:sp>
        <p:nvSpPr>
          <p:cNvPr id="491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 userDrawn="1"/>
        </p:nvCxnSpPr>
        <p:spPr>
          <a:xfrm>
            <a:off x="357188" y="5000625"/>
            <a:ext cx="8358187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5143512"/>
            <a:ext cx="8358246" cy="571504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2000" b="0" i="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22" name="Заголовок 8"/>
          <p:cNvSpPr>
            <a:spLocks noGrp="1"/>
          </p:cNvSpPr>
          <p:nvPr>
            <p:ph type="title"/>
          </p:nvPr>
        </p:nvSpPr>
        <p:spPr>
          <a:xfrm>
            <a:off x="357158" y="3714752"/>
            <a:ext cx="8358246" cy="50006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0000"/>
              </a:lnSpc>
              <a:defRPr sz="3200" b="1" i="0" cap="none" spc="-10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26" name="Текст 2"/>
          <p:cNvSpPr>
            <a:spLocks noGrp="1"/>
          </p:cNvSpPr>
          <p:nvPr>
            <p:ph type="body" idx="10"/>
          </p:nvPr>
        </p:nvSpPr>
        <p:spPr>
          <a:xfrm>
            <a:off x="357158" y="4214818"/>
            <a:ext cx="8358246" cy="71438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200" b="0" spc="-1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www.mail.ru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B195-C651-4EBF-B511-BE336535FB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29454" y="1285860"/>
            <a:ext cx="2071702" cy="5000660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2844" y="1285860"/>
            <a:ext cx="6715172" cy="50006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www.mail.ru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147AF-891E-4AF8-9DE6-3C60EA309D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5837"/>
            <a:ext cx="8229600" cy="738907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BBAF760-9993-4D8F-B377-3633F815BCA7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E828D-E2FC-4372-A201-80869AB437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8DA6839-00B0-405E-B514-E7FB1063462D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4A708-A1C6-4B67-BA5B-1C5DF6F6A1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E7AD1-7499-41D1-8D20-816172F813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>
          <a:xfrm>
            <a:off x="7466013" y="6392863"/>
            <a:ext cx="304800" cy="290512"/>
          </a:xfrm>
        </p:spPr>
        <p:txBody>
          <a:bodyPr/>
          <a:lstStyle>
            <a:lvl1pPr>
              <a:defRPr/>
            </a:lvl1pPr>
          </a:lstStyle>
          <a:p>
            <a:fld id="{B91FB2A7-9E07-446A-8DB2-340F203D7E7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6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>
          <a:xfrm>
            <a:off x="7466013" y="6392863"/>
            <a:ext cx="304800" cy="290512"/>
          </a:xfrm>
        </p:spPr>
        <p:txBody>
          <a:bodyPr/>
          <a:lstStyle>
            <a:lvl1pPr>
              <a:defRPr/>
            </a:lvl1pPr>
          </a:lstStyle>
          <a:p>
            <a:fld id="{B91FB2A7-9E07-446A-8DB2-340F203D7E7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6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>
          <a:xfrm>
            <a:off x="7466013" y="6392863"/>
            <a:ext cx="304800" cy="290512"/>
          </a:xfrm>
        </p:spPr>
        <p:txBody>
          <a:bodyPr/>
          <a:lstStyle>
            <a:lvl1pPr>
              <a:defRPr/>
            </a:lvl1pPr>
          </a:lstStyle>
          <a:p>
            <a:fld id="{B91FB2A7-9E07-446A-8DB2-340F203D7E7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6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>
          <a:xfrm>
            <a:off x="7466013" y="6392863"/>
            <a:ext cx="304800" cy="290512"/>
          </a:xfrm>
        </p:spPr>
        <p:txBody>
          <a:bodyPr/>
          <a:lstStyle>
            <a:lvl1pPr>
              <a:defRPr/>
            </a:lvl1pPr>
          </a:lstStyle>
          <a:p>
            <a:fld id="{B91FB2A7-9E07-446A-8DB2-340F203D7E7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6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_слайд"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4286256"/>
            <a:ext cx="8358246" cy="142876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000" b="1" i="0" spc="-1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7158" y="3714752"/>
            <a:ext cx="8358246" cy="57150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 i="0" cap="all" spc="-1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>
          <a:xfrm>
            <a:off x="7466013" y="6392863"/>
            <a:ext cx="304800" cy="290512"/>
          </a:xfrm>
        </p:spPr>
        <p:txBody>
          <a:bodyPr/>
          <a:lstStyle>
            <a:lvl1pPr>
              <a:defRPr/>
            </a:lvl1pPr>
          </a:lstStyle>
          <a:p>
            <a:fld id="{B91FB2A7-9E07-446A-8DB2-340F203D7E7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6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pc="-100" baseline="0">
                <a:solidFill>
                  <a:srgbClr val="1F5A85"/>
                </a:solidFill>
              </a:defRPr>
            </a:lvl1pPr>
            <a:lvl2pPr>
              <a:defRPr spc="-100" baseline="0">
                <a:solidFill>
                  <a:srgbClr val="1F5A85"/>
                </a:solidFill>
              </a:defRPr>
            </a:lvl2pPr>
            <a:lvl3pPr>
              <a:defRPr spc="-100" baseline="0">
                <a:solidFill>
                  <a:srgbClr val="1F5A85"/>
                </a:solidFill>
              </a:defRPr>
            </a:lvl3pPr>
            <a:lvl4pPr>
              <a:defRPr spc="-100" baseline="0">
                <a:solidFill>
                  <a:srgbClr val="1F5A85"/>
                </a:solidFill>
              </a:defRPr>
            </a:lvl4pPr>
            <a:lvl5pPr>
              <a:defRPr spc="-100" baseline="0">
                <a:solidFill>
                  <a:srgbClr val="1F5A85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987824" y="404664"/>
            <a:ext cx="3528392" cy="50405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www.mail.ru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FE0ED-9332-4DDC-8E92-9E22D5F8E6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285860"/>
            <a:ext cx="4352956" cy="5000660"/>
          </a:xfrm>
        </p:spPr>
        <p:txBody>
          <a:bodyPr/>
          <a:lstStyle>
            <a:lvl1pPr>
              <a:defRPr sz="2800" baseline="0">
                <a:solidFill>
                  <a:srgbClr val="1F5A85"/>
                </a:solidFill>
              </a:defRPr>
            </a:lvl1pPr>
            <a:lvl2pPr>
              <a:defRPr sz="2400" baseline="0">
                <a:solidFill>
                  <a:srgbClr val="1F5A85"/>
                </a:solidFill>
              </a:defRPr>
            </a:lvl2pPr>
            <a:lvl3pPr>
              <a:defRPr sz="2000" baseline="0">
                <a:solidFill>
                  <a:srgbClr val="1F5A85"/>
                </a:solidFill>
              </a:defRPr>
            </a:lvl3pPr>
            <a:lvl4pPr>
              <a:defRPr sz="1800" baseline="0">
                <a:solidFill>
                  <a:srgbClr val="1F5A85"/>
                </a:solidFill>
              </a:defRPr>
            </a:lvl4pPr>
            <a:lvl5pPr>
              <a:defRPr sz="1800" baseline="0">
                <a:solidFill>
                  <a:srgbClr val="1F5A85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85860"/>
            <a:ext cx="4352956" cy="5000660"/>
          </a:xfrm>
        </p:spPr>
        <p:txBody>
          <a:bodyPr/>
          <a:lstStyle>
            <a:lvl1pPr>
              <a:defRPr sz="2800" baseline="0">
                <a:solidFill>
                  <a:srgbClr val="1F5A85"/>
                </a:solidFill>
              </a:defRPr>
            </a:lvl1pPr>
            <a:lvl2pPr>
              <a:defRPr sz="2400" baseline="0">
                <a:solidFill>
                  <a:srgbClr val="1F5A85"/>
                </a:solidFill>
              </a:defRPr>
            </a:lvl2pPr>
            <a:lvl3pPr>
              <a:defRPr sz="2000" baseline="0">
                <a:solidFill>
                  <a:srgbClr val="1F5A85"/>
                </a:solidFill>
              </a:defRPr>
            </a:lvl3pPr>
            <a:lvl4pPr>
              <a:defRPr sz="1800" baseline="0">
                <a:solidFill>
                  <a:srgbClr val="1F5A85"/>
                </a:solidFill>
              </a:defRPr>
            </a:lvl4pPr>
            <a:lvl5pPr>
              <a:defRPr sz="1800" baseline="0">
                <a:solidFill>
                  <a:srgbClr val="1F5A85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Заголовок 6"/>
          <p:cNvSpPr>
            <a:spLocks noGrp="1"/>
          </p:cNvSpPr>
          <p:nvPr>
            <p:ph type="title"/>
          </p:nvPr>
        </p:nvSpPr>
        <p:spPr>
          <a:xfrm>
            <a:off x="2987824" y="404664"/>
            <a:ext cx="3528392" cy="50405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www.mail.ru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8205-D70E-460A-873A-180DFA4749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1285860"/>
            <a:ext cx="4354515" cy="428628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1F5A8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2844" y="1714488"/>
            <a:ext cx="4354544" cy="4572032"/>
          </a:xfrm>
        </p:spPr>
        <p:txBody>
          <a:bodyPr/>
          <a:lstStyle>
            <a:lvl1pPr>
              <a:defRPr sz="2400" baseline="0">
                <a:solidFill>
                  <a:srgbClr val="1F5A85"/>
                </a:solidFill>
              </a:defRPr>
            </a:lvl1pPr>
            <a:lvl2pPr>
              <a:defRPr sz="2000" baseline="0">
                <a:solidFill>
                  <a:srgbClr val="1F5A85"/>
                </a:solidFill>
              </a:defRPr>
            </a:lvl2pPr>
            <a:lvl3pPr>
              <a:defRPr sz="1800" baseline="0">
                <a:solidFill>
                  <a:srgbClr val="1F5A85"/>
                </a:solidFill>
              </a:defRPr>
            </a:lvl3pPr>
            <a:lvl4pPr>
              <a:defRPr sz="1600" baseline="0">
                <a:solidFill>
                  <a:srgbClr val="1F5A85"/>
                </a:solidFill>
              </a:defRPr>
            </a:lvl4pPr>
            <a:lvl5pPr>
              <a:defRPr sz="1600" baseline="0">
                <a:solidFill>
                  <a:srgbClr val="1F5A8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1285860"/>
            <a:ext cx="4357718" cy="428628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1F5A8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714488"/>
            <a:ext cx="4356131" cy="4572032"/>
          </a:xfrm>
        </p:spPr>
        <p:txBody>
          <a:bodyPr/>
          <a:lstStyle>
            <a:lvl1pPr>
              <a:defRPr sz="2400" baseline="0">
                <a:solidFill>
                  <a:srgbClr val="1F5A85"/>
                </a:solidFill>
              </a:defRPr>
            </a:lvl1pPr>
            <a:lvl2pPr>
              <a:defRPr sz="2000" baseline="0">
                <a:solidFill>
                  <a:srgbClr val="1F5A85"/>
                </a:solidFill>
              </a:defRPr>
            </a:lvl2pPr>
            <a:lvl3pPr>
              <a:defRPr sz="1800" baseline="0">
                <a:solidFill>
                  <a:srgbClr val="1F5A85"/>
                </a:solidFill>
              </a:defRPr>
            </a:lvl3pPr>
            <a:lvl4pPr>
              <a:defRPr sz="1600" baseline="0">
                <a:solidFill>
                  <a:srgbClr val="1F5A85"/>
                </a:solidFill>
              </a:defRPr>
            </a:lvl4pPr>
            <a:lvl5pPr>
              <a:defRPr sz="1600" baseline="0">
                <a:solidFill>
                  <a:srgbClr val="1F5A8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www.mail.ru</a:t>
            </a:r>
            <a:endParaRPr lang="ru-RU"/>
          </a:p>
        </p:txBody>
      </p:sp>
      <p:sp>
        <p:nvSpPr>
          <p:cNvPr id="8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6B1F4-1E6F-401A-9F70-5F29C122E6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www.mail.ru</a:t>
            </a:r>
            <a:endParaRPr lang="ru-RU"/>
          </a:p>
        </p:txBody>
      </p:sp>
      <p:sp>
        <p:nvSpPr>
          <p:cNvPr id="3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3D87B-572E-408D-9C71-5D22C83846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142984"/>
            <a:ext cx="8715436" cy="500066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1F5A85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1714488"/>
            <a:ext cx="8715436" cy="4643470"/>
          </a:xfrm>
        </p:spPr>
        <p:txBody>
          <a:bodyPr/>
          <a:lstStyle>
            <a:lvl1pPr marL="0" indent="0">
              <a:buNone/>
              <a:defRPr sz="1800" baseline="0">
                <a:solidFill>
                  <a:srgbClr val="1F5A8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www.mail.ru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C0A85-74C6-429A-97C3-4996F53599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5" y="1285860"/>
            <a:ext cx="3322640" cy="77628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85860"/>
            <a:ext cx="5354668" cy="5000660"/>
          </a:xfrm>
        </p:spPr>
        <p:txBody>
          <a:bodyPr/>
          <a:lstStyle>
            <a:lvl1pPr>
              <a:defRPr sz="3200" baseline="0">
                <a:solidFill>
                  <a:srgbClr val="1F5A85"/>
                </a:solidFill>
              </a:defRPr>
            </a:lvl1pPr>
            <a:lvl2pPr>
              <a:defRPr sz="2800" baseline="0">
                <a:solidFill>
                  <a:srgbClr val="1F5A85"/>
                </a:solidFill>
              </a:defRPr>
            </a:lvl2pPr>
            <a:lvl3pPr>
              <a:defRPr sz="2400" baseline="0">
                <a:solidFill>
                  <a:srgbClr val="1F5A85"/>
                </a:solidFill>
              </a:defRPr>
            </a:lvl3pPr>
            <a:lvl4pPr>
              <a:defRPr sz="2000" baseline="0">
                <a:solidFill>
                  <a:srgbClr val="1F5A85"/>
                </a:solidFill>
              </a:defRPr>
            </a:lvl4pPr>
            <a:lvl5pPr>
              <a:defRPr sz="2000" baseline="0">
                <a:solidFill>
                  <a:srgbClr val="1F5A85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2071678"/>
            <a:ext cx="3322669" cy="4214842"/>
          </a:xfrm>
        </p:spPr>
        <p:txBody>
          <a:bodyPr/>
          <a:lstStyle>
            <a:lvl1pPr marL="0" indent="0">
              <a:buNone/>
              <a:defRPr sz="1800" baseline="0">
                <a:solidFill>
                  <a:srgbClr val="1F5A8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www.mail.ru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F23D6-CA8D-4572-A352-B0C7CA952D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1285860"/>
            <a:ext cx="5486400" cy="34417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919182"/>
          </a:xfrm>
        </p:spPr>
        <p:txBody>
          <a:bodyPr/>
          <a:lstStyle>
            <a:lvl1pPr marL="0" indent="0"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www.mail.ru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31C1F-AE56-42A5-AEEB-1262B7F385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75" y="1214438"/>
            <a:ext cx="8858250" cy="5072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42875" y="6434138"/>
            <a:ext cx="8143875" cy="280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000" b="1" baseline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www.mail.ru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91513" y="6434138"/>
            <a:ext cx="714375" cy="280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b="1" baseline="0">
                <a:solidFill>
                  <a:schemeClr val="bg1"/>
                </a:solidFill>
                <a:effectLst/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19B4020F-FBB1-480C-9E39-D364C74DFE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43" r:id="rId3"/>
    <p:sldLayoutId id="2147483944" r:id="rId4"/>
    <p:sldLayoutId id="2147483952" r:id="rId5"/>
    <p:sldLayoutId id="2147483953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4" r:id="rId12"/>
    <p:sldLayoutId id="2147483955" r:id="rId13"/>
    <p:sldLayoutId id="2147483957" r:id="rId14"/>
    <p:sldLayoutId id="2147483958" r:id="rId15"/>
    <p:sldLayoutId id="2147483959" r:id="rId16"/>
    <p:sldLayoutId id="2147483960" r:id="rId17"/>
    <p:sldLayoutId id="2147483962" r:id="rId18"/>
    <p:sldLayoutId id="2147483963" r:id="rId19"/>
    <p:sldLayoutId id="2147483964" r:id="rId20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C6D9F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C6D9F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 spc="-100">
          <a:solidFill>
            <a:srgbClr val="1F5A85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 spc="-100">
          <a:solidFill>
            <a:srgbClr val="1F5A85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 spc="-100">
          <a:solidFill>
            <a:srgbClr val="1F5A85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 spc="-100">
          <a:solidFill>
            <a:srgbClr val="1F5A85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 spc="-100">
          <a:solidFill>
            <a:srgbClr val="1F5A85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atlassolutions.com/pdf/CombinedImpact_DMI.pdf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Excel_97-20032.xls"/><Relationship Id="rId5" Type="http://schemas.openxmlformats.org/officeDocument/2006/relationships/image" Target="../media/image12.png"/><Relationship Id="rId4" Type="http://schemas.openxmlformats.org/officeDocument/2006/relationships/oleObject" Target="../embeddings/_____Microsoft_Excel_97-20031.xls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57188" y="5143500"/>
            <a:ext cx="8358187" cy="571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Mail.ru  Group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288" y="3860800"/>
            <a:ext cx="8358187" cy="3540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Способы продвижения интернет</a:t>
            </a:r>
            <a:r>
              <a:rPr lang="en-US" sz="2800" dirty="0" smtClean="0"/>
              <a:t>-</a:t>
            </a:r>
            <a:r>
              <a:rPr lang="ru-RU" sz="2800" dirty="0" smtClean="0"/>
              <a:t>магазинов на проектах </a:t>
            </a:r>
            <a:r>
              <a:rPr lang="en-US" sz="2800" dirty="0" smtClean="0"/>
              <a:t>Mail.ru Group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88913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416151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400" b="1" dirty="0">
                <a:solidFill>
                  <a:srgbClr val="FFFFFF"/>
                </a:solidFill>
                <a:latin typeface="Lucida Grande" charset="0"/>
              </a:rPr>
              <a:t>Виды рекламы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12123" y="4482874"/>
            <a:ext cx="8424862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dirty="0">
                <a:solidFill>
                  <a:srgbClr val="1F5A85"/>
                </a:solidFill>
                <a:latin typeface="Lucida Grande" charset="0"/>
              </a:rPr>
              <a:t>Каждому виду рекламы соответствует свой набор рекламных инструментов. Несоответствие используемых инструментов и целей рекламы приводит к отрицательным результатам. В интернете ошибиться с выбором рекламных инструментов намного проще, чем в традиционных медиа, потому что </a:t>
            </a:r>
            <a:r>
              <a:rPr lang="ru-RU" b="1" dirty="0">
                <a:solidFill>
                  <a:srgbClr val="1F5A85"/>
                </a:solidFill>
                <a:latin typeface="Lucida Grande" charset="0"/>
              </a:rPr>
              <a:t>реклама в интернете намного более разнообразна. 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39750" y="1772816"/>
            <a:ext cx="7889875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342900" indent="-341313" hangingPunct="1">
              <a:lnSpc>
                <a:spcPct val="100000"/>
              </a:lnSpc>
              <a:spcBef>
                <a:spcPts val="1200"/>
              </a:spcBef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b="1" dirty="0" err="1">
                <a:solidFill>
                  <a:srgbClr val="1F5A85"/>
                </a:solidFill>
                <a:latin typeface="Lucida Grande" charset="0"/>
              </a:rPr>
              <a:t>Имиджевая</a:t>
            </a:r>
            <a:r>
              <a:rPr lang="ru-RU" b="1" dirty="0">
                <a:solidFill>
                  <a:srgbClr val="1F5A85"/>
                </a:solidFill>
                <a:latin typeface="Lucida Grande" charset="0"/>
              </a:rPr>
              <a:t> реклама/</a:t>
            </a:r>
            <a:r>
              <a:rPr lang="ru-RU" b="1" dirty="0" err="1">
                <a:solidFill>
                  <a:srgbClr val="1F5A85"/>
                </a:solidFill>
                <a:latin typeface="Lucida Grande" charset="0"/>
              </a:rPr>
              <a:t>брендинг</a:t>
            </a:r>
            <a:r>
              <a:rPr lang="ru-RU" b="1" dirty="0">
                <a:solidFill>
                  <a:srgbClr val="1F5A85"/>
                </a:solidFill>
                <a:latin typeface="Lucida Grande" charset="0"/>
              </a:rPr>
              <a:t> </a:t>
            </a:r>
            <a:r>
              <a:rPr lang="ru-RU" dirty="0">
                <a:solidFill>
                  <a:srgbClr val="1F5A85"/>
                </a:solidFill>
                <a:latin typeface="Lucida Grande" charset="0"/>
              </a:rPr>
              <a:t>(продвижение идеи, бренда, торговой марки) </a:t>
            </a:r>
          </a:p>
          <a:p>
            <a:pPr marL="342900" indent="-341313" hangingPunct="1">
              <a:lnSpc>
                <a:spcPct val="100000"/>
              </a:lnSpc>
              <a:spcBef>
                <a:spcPts val="1200"/>
              </a:spcBef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b="1" u="sng" dirty="0">
                <a:solidFill>
                  <a:srgbClr val="1F5A85"/>
                </a:solidFill>
                <a:latin typeface="Lucida Grande" charset="0"/>
              </a:rPr>
              <a:t>Товарная/продуктовая реклама </a:t>
            </a:r>
            <a:r>
              <a:rPr lang="ru-RU" u="sng" dirty="0">
                <a:solidFill>
                  <a:srgbClr val="1F5A85"/>
                </a:solidFill>
                <a:latin typeface="Lucida Grande" charset="0"/>
              </a:rPr>
              <a:t>(продвижение продукта или продуктовой линейки) </a:t>
            </a:r>
          </a:p>
          <a:p>
            <a:pPr marL="342900" indent="-341313" hangingPunct="1">
              <a:lnSpc>
                <a:spcPct val="100000"/>
              </a:lnSpc>
              <a:spcBef>
                <a:spcPts val="1200"/>
              </a:spcBef>
              <a:buSzPct val="45000"/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b="1" u="sng" dirty="0">
                <a:solidFill>
                  <a:srgbClr val="1F5A85"/>
                </a:solidFill>
                <a:latin typeface="Lucida Grande" charset="0"/>
              </a:rPr>
              <a:t>Торговая реклама </a:t>
            </a:r>
            <a:br>
              <a:rPr lang="ru-RU" b="1" u="sng" dirty="0">
                <a:solidFill>
                  <a:srgbClr val="1F5A85"/>
                </a:solidFill>
                <a:latin typeface="Lucida Grande" charset="0"/>
              </a:rPr>
            </a:br>
            <a:r>
              <a:rPr lang="ru-RU" u="sng" dirty="0">
                <a:solidFill>
                  <a:srgbClr val="1F5A85"/>
                </a:solidFill>
                <a:latin typeface="Lucida Grande" charset="0"/>
              </a:rPr>
              <a:t>(реклама торгового предложения)</a:t>
            </a:r>
          </a:p>
        </p:txBody>
      </p:sp>
    </p:spTree>
    <p:extLst>
      <p:ext uri="{BB962C8B-B14F-4D97-AF65-F5344CB8AC3E}">
        <p14:creationId xmlns:p14="http://schemas.microsoft.com/office/powerpoint/2010/main" val="2801598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1268760"/>
            <a:ext cx="8229600" cy="43204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Заинтересованность аудитории в вашем товаре/услуге</a:t>
            </a: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3851275" y="1844675"/>
          <a:ext cx="4829175" cy="4204653"/>
        </p:xfrm>
        <a:graphic>
          <a:graphicData uri="http://schemas.openxmlformats.org/drawingml/2006/table">
            <a:tbl>
              <a:tblPr/>
              <a:tblGrid>
                <a:gridCol w="4829175"/>
              </a:tblGrid>
              <a:tr h="14081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Торговые РК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Выбор поставщика -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(Контекст/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медийка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Пользователи, которые определились с выбором товара/услуги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 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21960"/>
                      </a:srgbClr>
                    </a:solidFill>
                  </a:tcPr>
                </a:tc>
              </a:tr>
              <a:tr h="1333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2"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Продуктовые РК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Поиск и выбор решения  -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(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Медийка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/контекст)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Пользователи, которые проявляют непосредственный интерес к данному товару (услуге) и находятся в состоянии выбора.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27843"/>
                      </a:srgbClr>
                    </a:solidFill>
                  </a:tcPr>
                </a:tc>
              </a:tr>
              <a:tr h="1333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3.   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Имиджевые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 РК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Осознание проблемы  -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(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Медийные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 РК)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Пользователи, которые в настоящий момент не интересуются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данным товаром (услугой), но являющиеся потенциальными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покупателями. Цель - формирование спроса. 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7" name="Равнобедренный треугольник 6"/>
          <p:cNvSpPr/>
          <p:nvPr/>
        </p:nvSpPr>
        <p:spPr>
          <a:xfrm>
            <a:off x="395288" y="1916113"/>
            <a:ext cx="3143250" cy="4071937"/>
          </a:xfrm>
          <a:prstGeom prst="triangle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Низкая</a:t>
            </a: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1116013" y="1916113"/>
            <a:ext cx="1714500" cy="2214562"/>
          </a:xfrm>
          <a:prstGeom prst="triangle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средняя</a:t>
            </a:r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1619250" y="1844675"/>
            <a:ext cx="714375" cy="1000125"/>
          </a:xfrm>
          <a:prstGeom prst="triangl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304" name="Прямоугольник 12"/>
          <p:cNvSpPr>
            <a:spLocks noChangeArrowheads="1"/>
          </p:cNvSpPr>
          <p:nvPr/>
        </p:nvSpPr>
        <p:spPr bwMode="auto">
          <a:xfrm>
            <a:off x="1619250" y="2565400"/>
            <a:ext cx="7921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b="1"/>
              <a:t>высокая</a:t>
            </a:r>
            <a:endParaRPr lang="ru-RU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214313" y="1268760"/>
            <a:ext cx="8229600" cy="1296144"/>
          </a:xfrm>
        </p:spPr>
        <p:txBody>
          <a:bodyPr>
            <a:normAutofit lnSpcReduction="10000"/>
          </a:bodyPr>
          <a:lstStyle/>
          <a:p>
            <a:r>
              <a:rPr lang="ru-RU" sz="1600" b="1" dirty="0" smtClean="0"/>
              <a:t>Совмещение контекстной и </a:t>
            </a:r>
            <a:r>
              <a:rPr lang="ru-RU" sz="1600" b="1" dirty="0" err="1" smtClean="0"/>
              <a:t>баннерной</a:t>
            </a:r>
            <a:r>
              <a:rPr lang="ru-RU" sz="1600" b="1" dirty="0" smtClean="0"/>
              <a:t> рекламы приводит к увеличению продаж. </a:t>
            </a:r>
          </a:p>
          <a:p>
            <a:endParaRPr lang="ru-RU" sz="1600" b="1" dirty="0" smtClean="0"/>
          </a:p>
          <a:p>
            <a:r>
              <a:rPr lang="ru-RU" sz="1600" dirty="0" smtClean="0"/>
              <a:t>Согласно </a:t>
            </a:r>
            <a:r>
              <a:rPr lang="ru-RU" sz="1600" dirty="0" smtClean="0">
                <a:hlinkClick r:id="rId2"/>
              </a:rPr>
              <a:t>исследованию </a:t>
            </a:r>
            <a:r>
              <a:rPr lang="ru-RU" sz="1600" dirty="0" err="1" smtClean="0">
                <a:hlinkClick r:id="rId2"/>
              </a:rPr>
              <a:t>Atlas</a:t>
            </a:r>
            <a:r>
              <a:rPr lang="ru-RU" sz="1600" dirty="0" smtClean="0">
                <a:hlinkClick r:id="rId2"/>
              </a:rPr>
              <a:t> </a:t>
            </a:r>
            <a:r>
              <a:rPr lang="ru-RU" sz="1600" dirty="0" err="1" smtClean="0">
                <a:hlinkClick r:id="rId2"/>
              </a:rPr>
              <a:t>Digital</a:t>
            </a:r>
            <a:r>
              <a:rPr lang="ru-RU" sz="1600" dirty="0" smtClean="0">
                <a:hlinkClick r:id="rId2"/>
              </a:rPr>
              <a:t> </a:t>
            </a:r>
            <a:r>
              <a:rPr lang="ru-RU" sz="1600" dirty="0" err="1" smtClean="0">
                <a:hlinkClick r:id="rId2"/>
              </a:rPr>
              <a:t>Marketing</a:t>
            </a:r>
            <a:r>
              <a:rPr lang="ru-RU" sz="1600" dirty="0" smtClean="0"/>
              <a:t> (</a:t>
            </a:r>
            <a:r>
              <a:rPr lang="ru-RU" sz="1600" dirty="0" err="1" smtClean="0"/>
              <a:t>pdf</a:t>
            </a:r>
            <a:r>
              <a:rPr lang="ru-RU" sz="1600" dirty="0" smtClean="0"/>
              <a:t>), пользователи, которые ранее видели графический баннер компании, на 22% чаще «</a:t>
            </a:r>
            <a:r>
              <a:rPr lang="ru-RU" sz="1600" dirty="0" err="1" smtClean="0"/>
              <a:t>кликают</a:t>
            </a:r>
            <a:r>
              <a:rPr lang="ru-RU" sz="1600" dirty="0" smtClean="0"/>
              <a:t>» по текстовой рекламе этой компании.</a:t>
            </a:r>
          </a:p>
          <a:p>
            <a:endParaRPr lang="ru-RU" sz="1600" dirty="0" smtClean="0"/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564904"/>
            <a:ext cx="3867894" cy="202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42938" y="4572000"/>
            <a:ext cx="74295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spc="-100" dirty="0">
                <a:solidFill>
                  <a:srgbClr val="1F5A85"/>
                </a:solidFill>
                <a:latin typeface="Arial" pitchFamily="34" charset="0"/>
                <a:cs typeface="Arial" pitchFamily="34" charset="0"/>
              </a:rPr>
              <a:t>8 из 11 рекламодателей, участвовавших в исследовании </a:t>
            </a:r>
            <a:r>
              <a:rPr lang="ru-RU" sz="1600" spc="-100" dirty="0" err="1">
                <a:solidFill>
                  <a:srgbClr val="1F5A85"/>
                </a:solidFill>
                <a:latin typeface="Arial" pitchFamily="34" charset="0"/>
                <a:cs typeface="Arial" pitchFamily="34" charset="0"/>
              </a:rPr>
              <a:t>Atlas</a:t>
            </a:r>
            <a:r>
              <a:rPr lang="ru-RU" sz="1600" spc="-100" dirty="0">
                <a:solidFill>
                  <a:srgbClr val="1F5A8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100" dirty="0" err="1">
                <a:solidFill>
                  <a:srgbClr val="1F5A85"/>
                </a:solidFill>
                <a:latin typeface="Arial" pitchFamily="34" charset="0"/>
                <a:cs typeface="Arial" pitchFamily="34" charset="0"/>
              </a:rPr>
              <a:t>Digital</a:t>
            </a:r>
            <a:r>
              <a:rPr lang="ru-RU" sz="1600" spc="-100" dirty="0">
                <a:solidFill>
                  <a:srgbClr val="1F5A8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100" dirty="0" err="1">
                <a:solidFill>
                  <a:srgbClr val="1F5A85"/>
                </a:solidFill>
                <a:latin typeface="Arial" pitchFamily="34" charset="0"/>
                <a:cs typeface="Arial" pitchFamily="34" charset="0"/>
              </a:rPr>
              <a:t>Marketing</a:t>
            </a:r>
            <a:r>
              <a:rPr lang="ru-RU" sz="1600" spc="-100" dirty="0">
                <a:solidFill>
                  <a:srgbClr val="1F5A85"/>
                </a:solidFill>
                <a:latin typeface="Arial" pitchFamily="34" charset="0"/>
                <a:cs typeface="Arial" pitchFamily="34" charset="0"/>
              </a:rPr>
              <a:t>, наблюдали существенный рост показателя </a:t>
            </a:r>
            <a:r>
              <a:rPr lang="ru-RU" sz="1600" spc="-100" dirty="0" err="1">
                <a:solidFill>
                  <a:srgbClr val="1F5A85"/>
                </a:solidFill>
                <a:latin typeface="Arial" pitchFamily="34" charset="0"/>
                <a:cs typeface="Arial" pitchFamily="34" charset="0"/>
              </a:rPr>
              <a:t>Convertion</a:t>
            </a:r>
            <a:r>
              <a:rPr lang="ru-RU" sz="1600" spc="-100" dirty="0">
                <a:solidFill>
                  <a:srgbClr val="1F5A8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100" dirty="0" err="1">
                <a:solidFill>
                  <a:srgbClr val="1F5A85"/>
                </a:solidFill>
                <a:latin typeface="Arial" pitchFamily="34" charset="0"/>
                <a:cs typeface="Arial" pitchFamily="34" charset="0"/>
              </a:rPr>
              <a:t>Rate</a:t>
            </a:r>
            <a:r>
              <a:rPr lang="ru-RU" sz="1600" spc="-100" dirty="0">
                <a:solidFill>
                  <a:srgbClr val="1F5A85"/>
                </a:solidFill>
                <a:latin typeface="Arial" pitchFamily="34" charset="0"/>
                <a:cs typeface="Arial" pitchFamily="34" charset="0"/>
              </a:rPr>
              <a:t> от контекстной рекламы после того как пользователям была продемонстрирована </a:t>
            </a:r>
            <a:r>
              <a:rPr lang="ru-RU" sz="1600" spc="-100" dirty="0" err="1">
                <a:solidFill>
                  <a:srgbClr val="1F5A85"/>
                </a:solidFill>
                <a:latin typeface="Arial" pitchFamily="34" charset="0"/>
                <a:cs typeface="Arial" pitchFamily="34" charset="0"/>
              </a:rPr>
              <a:t>медийная</a:t>
            </a:r>
            <a:r>
              <a:rPr lang="ru-RU" sz="1600" spc="-100" dirty="0">
                <a:solidFill>
                  <a:srgbClr val="1F5A8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100" dirty="0" smtClean="0">
                <a:solidFill>
                  <a:srgbClr val="1F5A85"/>
                </a:solidFill>
                <a:latin typeface="Arial" pitchFamily="34" charset="0"/>
                <a:cs typeface="Arial" pitchFamily="34" charset="0"/>
              </a:rPr>
              <a:t>реклама </a:t>
            </a:r>
          </a:p>
          <a:p>
            <a:pPr>
              <a:defRPr/>
            </a:pPr>
            <a:endParaRPr lang="ru-RU" sz="1600" spc="-100" dirty="0" smtClean="0">
              <a:solidFill>
                <a:srgbClr val="1F5A85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600" spc="-100" dirty="0" smtClean="0">
                <a:solidFill>
                  <a:srgbClr val="1F5A85"/>
                </a:solidFill>
                <a:latin typeface="Arial" pitchFamily="34" charset="0"/>
                <a:cs typeface="Arial" pitchFamily="34" charset="0"/>
              </a:rPr>
              <a:t>далее  подробнее о </a:t>
            </a:r>
            <a:r>
              <a:rPr lang="ru-RU" sz="1600" spc="-100" dirty="0" err="1" smtClean="0">
                <a:solidFill>
                  <a:srgbClr val="1F5A85"/>
                </a:solidFill>
                <a:latin typeface="Arial" pitchFamily="34" charset="0"/>
                <a:cs typeface="Arial" pitchFamily="34" charset="0"/>
              </a:rPr>
              <a:t>Медийке</a:t>
            </a:r>
            <a:r>
              <a:rPr lang="ru-RU" sz="1600" spc="-100" dirty="0" smtClean="0">
                <a:solidFill>
                  <a:srgbClr val="1F5A8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spc="-100" dirty="0" smtClean="0">
                <a:solidFill>
                  <a:srgbClr val="1F5A85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</a:t>
            </a:r>
            <a:endParaRPr lang="ru-RU" sz="1600" spc="-100" dirty="0">
              <a:solidFill>
                <a:srgbClr val="1F5A85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5"/>
          <p:cNvSpPr>
            <a:spLocks noGrp="1"/>
          </p:cNvSpPr>
          <p:nvPr>
            <p:ph type="title"/>
          </p:nvPr>
        </p:nvSpPr>
        <p:spPr bwMode="auto">
          <a:xfrm>
            <a:off x="214313" y="1143000"/>
            <a:ext cx="8715375" cy="5000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 smtClean="0">
                <a:latin typeface="Arial" charset="0"/>
                <a:cs typeface="Arial" charset="0"/>
              </a:rPr>
              <a:t> Как выбрать площадку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14313" y="1714500"/>
            <a:ext cx="8715375" cy="4643438"/>
          </a:xfrm>
        </p:spPr>
        <p:txBody>
          <a:bodyPr/>
          <a:lstStyle/>
          <a:p>
            <a:pPr marL="342900" indent="-342900">
              <a:buFont typeface="Arial" charset="0"/>
              <a:buAutoNum type="arabicPeriod"/>
              <a:defRPr/>
            </a:pPr>
            <a:r>
              <a:rPr lang="ru-RU" dirty="0" smtClean="0"/>
              <a:t>Четко знать свою </a:t>
            </a:r>
            <a:r>
              <a:rPr lang="ru-RU" smtClean="0"/>
              <a:t>целевую аудиторию.</a:t>
            </a:r>
            <a:endParaRPr lang="ru-RU" dirty="0" smtClean="0"/>
          </a:p>
          <a:p>
            <a:pPr marL="342900" indent="-342900">
              <a:buFont typeface="Arial" charset="0"/>
              <a:buAutoNum type="arabicPeriod"/>
              <a:defRPr/>
            </a:pPr>
            <a:r>
              <a:rPr lang="ru-RU" dirty="0" smtClean="0"/>
              <a:t>Количественно обозначить цели рекламной кампании</a:t>
            </a:r>
          </a:p>
          <a:p>
            <a:pPr marL="342900" indent="-342900">
              <a:defRPr/>
            </a:pPr>
            <a:endParaRPr lang="ru-RU" dirty="0" smtClean="0"/>
          </a:p>
          <a:p>
            <a:pPr marL="342900" indent="-342900" algn="ctr">
              <a:defRPr/>
            </a:pPr>
            <a:r>
              <a:rPr lang="ru-RU" dirty="0" smtClean="0"/>
              <a:t> </a:t>
            </a:r>
            <a:r>
              <a:rPr lang="ru-RU" i="1" u="sng" dirty="0" smtClean="0"/>
              <a:t>по способу экспонирования </a:t>
            </a:r>
            <a:r>
              <a:rPr lang="ru-RU" i="1" u="sng" dirty="0" err="1" smtClean="0"/>
              <a:t>медийной</a:t>
            </a:r>
            <a:r>
              <a:rPr lang="ru-RU" i="1" u="sng" dirty="0" smtClean="0"/>
              <a:t>  рекламы</a:t>
            </a:r>
          </a:p>
          <a:p>
            <a:pPr marL="342900" indent="-342900">
              <a:defRPr/>
            </a:pPr>
            <a:r>
              <a:rPr lang="ru-RU" i="1" u="sng" dirty="0" smtClean="0"/>
              <a:t> </a:t>
            </a:r>
            <a:endParaRPr lang="ru-RU" i="1" u="sng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3172DB-A7A0-491C-9714-C8FD43137A22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088" y="3284538"/>
            <a:ext cx="2952750" cy="792162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Статика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87900" y="3284538"/>
            <a:ext cx="2952750" cy="792162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Динамика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87900" y="4292600"/>
            <a:ext cx="3024188" cy="1944688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Ф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едеральные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проекты</a:t>
            </a:r>
          </a:p>
          <a:p>
            <a:pPr algn="ctr"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Покупка контакта с пользователем измеряется в 1000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показов.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defRPr/>
            </a:pP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Доступны различные настройки </a:t>
            </a:r>
            <a:r>
              <a:rPr lang="ru-RU" sz="1200" dirty="0" err="1">
                <a:solidFill>
                  <a:schemeClr val="accent1">
                    <a:lumMod val="75000"/>
                  </a:schemeClr>
                </a:solidFill>
              </a:rPr>
              <a:t>таргетинга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 err="1">
                <a:solidFill>
                  <a:schemeClr val="accent1">
                    <a:lumMod val="75000"/>
                  </a:schemeClr>
                </a:solidFill>
              </a:rPr>
              <a:t>Гео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, соц. </a:t>
            </a:r>
            <a:r>
              <a:rPr lang="ru-RU" sz="1200" dirty="0" err="1">
                <a:solidFill>
                  <a:schemeClr val="accent1">
                    <a:lumMod val="75000"/>
                  </a:schemeClr>
                </a:solidFill>
              </a:rPr>
              <a:t>дем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, по дням недели, времени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суток и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частоте.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00113" y="4292600"/>
            <a:ext cx="3024187" cy="1944688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Местные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и тематические интернет площадки.</a:t>
            </a:r>
          </a:p>
          <a:p>
            <a:pPr algn="ctr"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Покупка временного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отрезка.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defRPr/>
            </a:pP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Важно,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чтобы ваша целевая аудитория совпадала с аудиторий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проекта.</a:t>
            </a:r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Нужно заранее бронировать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рекламные площади.</a:t>
            </a:r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2627313" y="2997200"/>
            <a:ext cx="720725" cy="287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003800" y="2997200"/>
            <a:ext cx="792163" cy="287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Городской портал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060848"/>
            <a:ext cx="2409825" cy="465125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268760"/>
            <a:ext cx="8064896" cy="504056"/>
          </a:xfrm>
        </p:spPr>
        <p:txBody>
          <a:bodyPr/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Особенности динамики и статики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www.mail.ru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0FE0ED-9332-4DDC-8E92-9E22D5F8E654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132856"/>
            <a:ext cx="3962349" cy="284353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7544" y="1700808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Статика –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покупка времени 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95936" y="1772816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Динамика –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покупка контактов с ЦА 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2500313" y="1214438"/>
            <a:ext cx="3857625" cy="642937"/>
          </a:xfrm>
        </p:spPr>
        <p:txBody>
          <a:bodyPr/>
          <a:lstStyle/>
          <a:p>
            <a:r>
              <a:rPr lang="ru-RU" sz="2400" b="1" dirty="0" smtClean="0">
                <a:solidFill>
                  <a:srgbClr val="22228B"/>
                </a:solidFill>
                <a:latin typeface="Calibri" pitchFamily="34" charset="0"/>
              </a:rPr>
              <a:t>ТАРГЕТИНГ</a:t>
            </a:r>
          </a:p>
        </p:txBody>
      </p:sp>
      <p:pic>
        <p:nvPicPr>
          <p:cNvPr id="4" name="Содержимое 3" descr="41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14625" y="1785938"/>
            <a:ext cx="3929063" cy="35718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221088"/>
            <a:ext cx="3096344" cy="206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2448272" cy="254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7744" y="2276872"/>
            <a:ext cx="1800200" cy="360040"/>
          </a:xfrm>
        </p:spPr>
        <p:txBody>
          <a:bodyPr/>
          <a:lstStyle/>
          <a:p>
            <a:r>
              <a:rPr lang="ru-RU" sz="1600" dirty="0" smtClean="0">
                <a:solidFill>
                  <a:srgbClr val="FF6600"/>
                </a:solidFill>
              </a:rPr>
              <a:t>По полу</a:t>
            </a:r>
            <a:endParaRPr lang="ru-RU" sz="1600" dirty="0">
              <a:solidFill>
                <a:srgbClr val="FF66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www.mail.ru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0FE0ED-9332-4DDC-8E92-9E22D5F8E654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636912"/>
            <a:ext cx="287201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1979712" y="1556792"/>
            <a:ext cx="2160240" cy="5040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По географии</a:t>
            </a:r>
            <a:endParaRPr kumimoji="0" lang="ru-RU" sz="1600" b="1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3923928" y="2996952"/>
            <a:ext cx="2232248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По полу и возрасту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6372200" y="3356992"/>
            <a:ext cx="27718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Гео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пол, возраст,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день недели, время, суток, частота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356992"/>
            <a:ext cx="29051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resent1-1-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0" y="104176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algn="ctr">
              <a:spcBef>
                <a:spcPct val="50000"/>
              </a:spcBef>
            </a:pPr>
            <a:r>
              <a:rPr lang="ru-RU" sz="2400" b="1" dirty="0">
                <a:solidFill>
                  <a:schemeClr val="tx2"/>
                </a:solidFill>
                <a:cs typeface="Arial" charset="0"/>
              </a:rPr>
              <a:t>Комбинирование </a:t>
            </a:r>
            <a:r>
              <a:rPr lang="ru-RU" sz="2400" b="1" dirty="0" err="1">
                <a:solidFill>
                  <a:schemeClr val="tx2"/>
                </a:solidFill>
                <a:cs typeface="Arial" charset="0"/>
              </a:rPr>
              <a:t>таргетингов</a:t>
            </a:r>
            <a:endParaRPr lang="ru-RU" sz="2400" b="1" dirty="0">
              <a:solidFill>
                <a:schemeClr val="tx2"/>
              </a:solidFill>
              <a:cs typeface="Arial" charset="0"/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4" cstate="print"/>
          <a:srcRect l="16406" t="22066" r="17258" b="17548"/>
          <a:stretch>
            <a:fillRect/>
          </a:stretch>
        </p:blipFill>
        <p:spPr bwMode="auto">
          <a:xfrm>
            <a:off x="683568" y="1628800"/>
            <a:ext cx="7956376" cy="452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4572000" y="1556792"/>
            <a:ext cx="42862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Обычно мы берем сразу несколько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настроек,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для достижения максимальной эффективности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1" y="1844824"/>
            <a:ext cx="8821613" cy="4441676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Делайте баннер для своей целевой аудитории  (стилистика,  выбор цветов, шрифтов и т.д.)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1196752"/>
            <a:ext cx="5184576" cy="504056"/>
          </a:xfrm>
        </p:spPr>
        <p:txBody>
          <a:bodyPr/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Баннеры основные советы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www.mail.ru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0FE0ED-9332-4DDC-8E92-9E22D5F8E654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48880"/>
            <a:ext cx="2156270" cy="352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8" name="Picture 4" descr="D:\CE_200x30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348880"/>
            <a:ext cx="2184242" cy="3276364"/>
          </a:xfrm>
          <a:prstGeom prst="rect">
            <a:avLst/>
          </a:prstGeom>
          <a:noFill/>
        </p:spPr>
      </p:pic>
      <p:pic>
        <p:nvPicPr>
          <p:cNvPr id="149509" name="Picture 5" descr="D:\zagl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348880"/>
            <a:ext cx="2242795" cy="3737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1" y="1700808"/>
            <a:ext cx="8821613" cy="4585692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Простые баннеры вместо сложных, баннер должен содержать призыв : купить, заказать, выбрать… , чтобы пользователь сразу понимал, что на сайте есть ИМ</a:t>
            </a:r>
          </a:p>
          <a:p>
            <a:endParaRPr lang="ru-RU" sz="1600" dirty="0" smtClean="0"/>
          </a:p>
          <a:p>
            <a:r>
              <a:rPr lang="ru-RU" sz="1600" dirty="0" smtClean="0"/>
              <a:t>Не всегда бывает понятно, что это баннер интернет магазина -  эффективность снижается</a:t>
            </a:r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1196752"/>
            <a:ext cx="5544616" cy="504056"/>
          </a:xfrm>
        </p:spPr>
        <p:txBody>
          <a:bodyPr/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Баннеры основные советы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www.mail.ru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0FE0ED-9332-4DDC-8E92-9E22D5F8E654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996952"/>
            <a:ext cx="200025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996952"/>
            <a:ext cx="1983412" cy="326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996952"/>
            <a:ext cx="1972447" cy="3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90" name="Picture 1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068960"/>
            <a:ext cx="211223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9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3068960"/>
            <a:ext cx="2088232" cy="316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8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42875" y="1700808"/>
            <a:ext cx="8858250" cy="458569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1</a:t>
            </a:r>
            <a:r>
              <a:rPr lang="ru-RU" sz="2000" dirty="0" smtClean="0"/>
              <a:t>.  </a:t>
            </a:r>
            <a:r>
              <a:rPr lang="ru-RU" sz="1800" dirty="0" smtClean="0"/>
              <a:t>Какой вид рекламы выбрать для продвижения  Интернет магазина</a:t>
            </a:r>
          </a:p>
          <a:p>
            <a:endParaRPr lang="ru-RU" sz="1800" dirty="0" smtClean="0"/>
          </a:p>
          <a:p>
            <a:r>
              <a:rPr lang="ru-RU" sz="1800" dirty="0" smtClean="0"/>
              <a:t>2. </a:t>
            </a:r>
            <a:r>
              <a:rPr lang="en-US" sz="1800" dirty="0" smtClean="0"/>
              <a:t> </a:t>
            </a:r>
            <a:r>
              <a:rPr lang="ru-RU" sz="1800" dirty="0" smtClean="0"/>
              <a:t>Как выбрать площадку для размещения</a:t>
            </a:r>
          </a:p>
          <a:p>
            <a:endParaRPr lang="ru-RU" sz="1800" dirty="0" smtClean="0"/>
          </a:p>
          <a:p>
            <a:r>
              <a:rPr lang="ru-RU" sz="1800" dirty="0" smtClean="0"/>
              <a:t>3. Настраиваем рекламную кампанию</a:t>
            </a:r>
          </a:p>
          <a:p>
            <a:endParaRPr lang="ru-RU" sz="1800" dirty="0" smtClean="0"/>
          </a:p>
          <a:p>
            <a:r>
              <a:rPr lang="ru-RU" sz="1800" dirty="0" smtClean="0"/>
              <a:t>4. Баннеры – основные советы</a:t>
            </a:r>
          </a:p>
          <a:p>
            <a:endParaRPr lang="ru-RU" sz="1800" dirty="0" smtClean="0"/>
          </a:p>
          <a:p>
            <a:r>
              <a:rPr lang="en-US" sz="1800" dirty="0"/>
              <a:t>5</a:t>
            </a:r>
            <a:r>
              <a:rPr lang="ru-RU" sz="1800" dirty="0" smtClean="0"/>
              <a:t>. </a:t>
            </a:r>
            <a:r>
              <a:rPr lang="ru-RU" sz="1800" dirty="0" smtClean="0"/>
              <a:t>Оценка эффективности </a:t>
            </a:r>
            <a:r>
              <a:rPr lang="ru-RU" sz="1800" dirty="0" err="1" smtClean="0"/>
              <a:t>медийных</a:t>
            </a:r>
            <a:r>
              <a:rPr lang="ru-RU" sz="1800" dirty="0" smtClean="0"/>
              <a:t> РК для рекламы ИМ.</a:t>
            </a:r>
          </a:p>
          <a:p>
            <a:endParaRPr lang="ru-RU" sz="1800" dirty="0" smtClean="0"/>
          </a:p>
          <a:p>
            <a:r>
              <a:rPr lang="ru-RU" sz="1800" dirty="0" smtClean="0"/>
              <a:t>6. Примеры </a:t>
            </a:r>
            <a:r>
              <a:rPr lang="ru-RU" sz="1800" dirty="0" smtClean="0"/>
              <a:t>размещений</a:t>
            </a:r>
          </a:p>
          <a:p>
            <a:endParaRPr lang="en-US" sz="1800" dirty="0" smtClean="0"/>
          </a:p>
          <a:p>
            <a:r>
              <a:rPr lang="ru-RU" sz="1800" dirty="0" smtClean="0"/>
              <a:t>7.  Что есть кроме баннеров? </a:t>
            </a:r>
            <a:r>
              <a:rPr lang="ru-RU" sz="1800" dirty="0" err="1" smtClean="0"/>
              <a:t>Нестандарт</a:t>
            </a:r>
            <a:r>
              <a:rPr lang="ru-RU" sz="1800" dirty="0" smtClean="0"/>
              <a:t>.</a:t>
            </a:r>
            <a:endParaRPr lang="ru-RU" sz="1800" dirty="0" smtClean="0"/>
          </a:p>
          <a:p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1196752"/>
            <a:ext cx="5256584" cy="504056"/>
          </a:xfrm>
        </p:spPr>
        <p:txBody>
          <a:bodyPr/>
          <a:lstStyle/>
          <a:p>
            <a:pPr algn="l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О чем будем говорить: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000" b="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2E7AD1-7499-41D1-8D20-816172F8137A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2564904"/>
            <a:ext cx="2088232" cy="220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1340768"/>
            <a:ext cx="5256584" cy="504056"/>
          </a:xfrm>
        </p:spPr>
        <p:txBody>
          <a:bodyPr/>
          <a:lstStyle/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Красивый баннер - интернет  магазин?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www.mail.ru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0FE0ED-9332-4DDC-8E92-9E22D5F8E654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2053684" cy="304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492896"/>
            <a:ext cx="2026476" cy="302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060848"/>
            <a:ext cx="2124802" cy="323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2276872"/>
            <a:ext cx="219075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404663"/>
            <a:ext cx="8229600" cy="720081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Критерии </a:t>
            </a:r>
            <a:r>
              <a:rPr lang="ru-RU" dirty="0" smtClean="0">
                <a:solidFill>
                  <a:srgbClr val="FFC000"/>
                </a:solidFill>
              </a:rPr>
              <a:t>эффективности 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www.mail.ru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0FE0ED-9332-4DDC-8E92-9E22D5F8E654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340768"/>
            <a:ext cx="813690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400" b="1" dirty="0" smtClean="0">
              <a:solidFill>
                <a:srgbClr val="FF6600"/>
              </a:solidFill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FFC000"/>
                </a:solidFill>
                <a:latin typeface="Calibri" pitchFamily="34" charset="0"/>
              </a:rPr>
              <a:t>Конверсия  </a:t>
            </a:r>
            <a:r>
              <a:rPr lang="ru-RU" sz="2000" b="1" dirty="0" smtClean="0">
                <a:solidFill>
                  <a:srgbClr val="FFC000"/>
                </a:solidFill>
                <a:latin typeface="Calibri" pitchFamily="34" charset="0"/>
                <a:sym typeface="Wingdings" pitchFamily="2" charset="2"/>
              </a:rPr>
              <a:t> </a:t>
            </a:r>
            <a:r>
              <a:rPr lang="en-US" sz="2000" b="1" dirty="0" smtClean="0">
                <a:solidFill>
                  <a:srgbClr val="FFC000"/>
                </a:solidFill>
                <a:latin typeface="Calibri" pitchFamily="34" charset="0"/>
                <a:sym typeface="Wingdings" pitchFamily="2" charset="2"/>
              </a:rPr>
              <a:t>   [ % ]</a:t>
            </a:r>
            <a:endParaRPr lang="ru-RU" sz="2000" b="1" dirty="0" smtClean="0">
              <a:solidFill>
                <a:srgbClr val="FFC000"/>
              </a:solidFill>
              <a:latin typeface="Calibri" pitchFamily="34" charset="0"/>
            </a:endParaRPr>
          </a:p>
          <a:p>
            <a:pPr>
              <a:buFont typeface="Arial" charset="0"/>
              <a:buNone/>
              <a:defRPr/>
            </a:pPr>
            <a:endParaRPr lang="ru-RU" sz="1600" b="1" dirty="0" smtClean="0">
              <a:latin typeface="Calibri" pitchFamily="34" charset="0"/>
            </a:endParaRPr>
          </a:p>
          <a:p>
            <a:pPr>
              <a:defRPr/>
            </a:pPr>
            <a:r>
              <a:rPr lang="en-US" b="1" dirty="0" smtClean="0">
                <a:solidFill>
                  <a:srgbClr val="FFC000"/>
                </a:solidFill>
                <a:latin typeface="Calibri" pitchFamily="34" charset="0"/>
              </a:rPr>
              <a:t>CPM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- </a:t>
            </a:r>
            <a:r>
              <a:rPr lang="ru-RU" sz="1600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(</a:t>
            </a:r>
            <a:r>
              <a:rPr lang="ru-RU" sz="1600" b="1" dirty="0" err="1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Cost-per-Mile</a:t>
            </a:r>
            <a:r>
              <a:rPr lang="ru-RU" sz="1600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) – стоимость за тысячу показов рекламного объявления</a:t>
            </a:r>
          </a:p>
          <a:p>
            <a:pPr>
              <a:defRPr/>
            </a:pPr>
            <a:endParaRPr lang="ru-RU" b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C000"/>
                </a:solidFill>
                <a:latin typeface="Calibri" pitchFamily="34" charset="0"/>
              </a:rPr>
              <a:t>CTR</a:t>
            </a:r>
            <a:r>
              <a:rPr lang="ru-RU" sz="16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</a:t>
            </a:r>
            <a:r>
              <a:rPr lang="ru-RU" sz="1600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- синоним — </a:t>
            </a:r>
            <a:r>
              <a:rPr lang="ru-RU" sz="1600" b="1" dirty="0" err="1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кликабельность</a:t>
            </a:r>
            <a:r>
              <a:rPr lang="ru-RU" sz="1600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, от англ. 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(</a:t>
            </a:r>
            <a:r>
              <a:rPr lang="ru-RU" sz="1600" b="1" dirty="0" err="1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click-through</a:t>
            </a:r>
            <a:r>
              <a:rPr lang="ru-RU" sz="1600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</a:t>
            </a:r>
            <a:r>
              <a:rPr lang="ru-RU" sz="1600" b="1" dirty="0" err="1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rate</a:t>
            </a:r>
            <a:r>
              <a:rPr lang="ru-RU" sz="1600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 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)</a:t>
            </a:r>
            <a:r>
              <a:rPr lang="ru-RU" sz="1600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 - выражается в процентах</a:t>
            </a:r>
          </a:p>
          <a:p>
            <a:pPr>
              <a:defRPr/>
            </a:pPr>
            <a:endParaRPr lang="ru-RU" sz="1600" b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b="1" dirty="0" smtClean="0">
                <a:solidFill>
                  <a:srgbClr val="FFC000"/>
                </a:solidFill>
                <a:latin typeface="Calibri" pitchFamily="34" charset="0"/>
              </a:rPr>
              <a:t>CPA -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</a:t>
            </a:r>
            <a:r>
              <a:rPr lang="ru-RU" sz="1600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(</a:t>
            </a:r>
            <a:r>
              <a:rPr lang="ru-RU" sz="1600" b="1" dirty="0" err="1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Cost</a:t>
            </a:r>
            <a:r>
              <a:rPr lang="ru-RU" sz="1600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</a:t>
            </a:r>
            <a:r>
              <a:rPr lang="ru-RU" sz="1600" b="1" dirty="0" err="1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Per</a:t>
            </a:r>
            <a:r>
              <a:rPr lang="ru-RU" sz="1600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</a:t>
            </a:r>
            <a:r>
              <a:rPr lang="ru-RU" sz="1600" b="1" dirty="0" err="1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Action</a:t>
            </a:r>
            <a:r>
              <a:rPr lang="ru-RU" sz="1600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) — стоимость целевого действия : регистрация,  покупка,  заход на</a:t>
            </a:r>
          </a:p>
          <a:p>
            <a:pPr>
              <a:defRPr/>
            </a:pPr>
            <a:r>
              <a:rPr lang="ru-RU" sz="1600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страницу с контактами и т.д..</a:t>
            </a:r>
          </a:p>
          <a:p>
            <a:pPr>
              <a:defRPr/>
            </a:pPr>
            <a:endParaRPr lang="ru-RU" sz="1600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b="1" dirty="0" smtClean="0">
                <a:solidFill>
                  <a:srgbClr val="FFC000"/>
                </a:solidFill>
                <a:latin typeface="Calibri" pitchFamily="34" charset="0"/>
              </a:rPr>
              <a:t>CPS -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(Cost-per-Sale) – </a:t>
            </a:r>
            <a:r>
              <a:rPr lang="ru-RU" sz="1600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стоимость за продажу.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4941168"/>
            <a:ext cx="35238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  <a:latin typeface="Calibri" pitchFamily="34" charset="0"/>
              </a:rPr>
              <a:t>Глубина  просмотра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5888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806450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000" b="1" dirty="0">
                <a:solidFill>
                  <a:srgbClr val="FFFFFF"/>
                </a:solidFill>
                <a:latin typeface="Lucida Grande" charset="0"/>
              </a:rPr>
              <a:t>Инструмент анализа рекламы RB.MAIL.RU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7175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7175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565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2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22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27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42875" y="1700213"/>
            <a:ext cx="8858250" cy="4586287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endParaRPr lang="ru-RU" sz="1800" dirty="0" smtClean="0">
              <a:latin typeface="Calibri" pitchFamily="34" charset="0"/>
            </a:endParaRPr>
          </a:p>
          <a:p>
            <a:pPr>
              <a:buFont typeface="Arial" charset="0"/>
              <a:buNone/>
              <a:defRPr/>
            </a:pPr>
            <a:r>
              <a:rPr lang="ru-RU" sz="1800" dirty="0" smtClean="0">
                <a:latin typeface="Calibri" pitchFamily="34" charset="0"/>
              </a:rPr>
              <a:t>Цель :  </a:t>
            </a:r>
            <a:r>
              <a:rPr lang="ru-RU" sz="1800" dirty="0" smtClean="0">
                <a:solidFill>
                  <a:srgbClr val="FF6600"/>
                </a:solidFill>
                <a:latin typeface="Calibri" pitchFamily="34" charset="0"/>
              </a:rPr>
              <a:t>привлечь пользователей к участию у конкурсе</a:t>
            </a:r>
          </a:p>
          <a:p>
            <a:pPr>
              <a:buFont typeface="Arial" charset="0"/>
              <a:buNone/>
              <a:defRPr/>
            </a:pPr>
            <a:r>
              <a:rPr lang="ru-RU" sz="1800" dirty="0" smtClean="0">
                <a:latin typeface="Calibri" pitchFamily="34" charset="0"/>
              </a:rPr>
              <a:t>Критерий эффективности – количество регистраций.</a:t>
            </a:r>
            <a:endParaRPr lang="ru-RU" sz="1800" dirty="0" smtClean="0">
              <a:solidFill>
                <a:srgbClr val="FF0000"/>
              </a:solidFill>
              <a:latin typeface="Calibri" pitchFamily="34" charset="0"/>
            </a:endParaRPr>
          </a:p>
          <a:p>
            <a:pPr>
              <a:buFont typeface="Arial" charset="0"/>
              <a:buNone/>
              <a:defRPr/>
            </a:pPr>
            <a:endParaRPr lang="ru-RU" sz="1800" dirty="0" smtClean="0">
              <a:latin typeface="Calibri" pitchFamily="34" charset="0"/>
            </a:endParaRPr>
          </a:p>
          <a:p>
            <a:pPr>
              <a:defRPr/>
            </a:pPr>
            <a:r>
              <a:rPr lang="ru-RU" sz="1800" dirty="0" smtClean="0">
                <a:latin typeface="Calibri" pitchFamily="34" charset="0"/>
              </a:rPr>
              <a:t>Площадки:           </a:t>
            </a:r>
          </a:p>
          <a:p>
            <a:pPr>
              <a:defRPr/>
            </a:pPr>
            <a:endParaRPr lang="ru-RU" sz="1800" dirty="0" smtClean="0">
              <a:latin typeface="Calibri" pitchFamily="34" charset="0"/>
            </a:endParaRPr>
          </a:p>
          <a:p>
            <a:pPr>
              <a:defRPr/>
            </a:pPr>
            <a:r>
              <a:rPr lang="ru-RU" sz="1800" dirty="0" smtClean="0">
                <a:latin typeface="Calibri" pitchFamily="34" charset="0"/>
              </a:rPr>
              <a:t>Количество  показов  на каждый баннер по 300 тыс. (</a:t>
            </a:r>
            <a:r>
              <a:rPr lang="ru-RU" sz="1800" dirty="0" smtClean="0">
                <a:solidFill>
                  <a:srgbClr val="FF6600"/>
                </a:solidFill>
                <a:latin typeface="Calibri" pitchFamily="34" charset="0"/>
              </a:rPr>
              <a:t>всего 600 тыс. показов</a:t>
            </a:r>
            <a:r>
              <a:rPr lang="ru-RU" sz="1800" dirty="0" smtClean="0">
                <a:latin typeface="Calibri" pitchFamily="34" charset="0"/>
              </a:rPr>
              <a:t>)</a:t>
            </a:r>
          </a:p>
          <a:p>
            <a:pPr>
              <a:defRPr/>
            </a:pPr>
            <a:r>
              <a:rPr lang="ru-RU" sz="1800" dirty="0" smtClean="0">
                <a:latin typeface="Calibri" pitchFamily="34" charset="0"/>
              </a:rPr>
              <a:t>Период :  </a:t>
            </a:r>
            <a:r>
              <a:rPr lang="ru-RU" sz="1800" dirty="0" smtClean="0">
                <a:solidFill>
                  <a:srgbClr val="FF6600"/>
                </a:solidFill>
                <a:latin typeface="Calibri" pitchFamily="34" charset="0"/>
              </a:rPr>
              <a:t>2 недели  </a:t>
            </a:r>
            <a:r>
              <a:rPr lang="ru-RU" sz="1800" dirty="0" smtClean="0">
                <a:latin typeface="Calibri" pitchFamily="34" charset="0"/>
              </a:rPr>
              <a:t>(апрель)</a:t>
            </a:r>
          </a:p>
          <a:p>
            <a:pPr>
              <a:defRPr/>
            </a:pPr>
            <a:r>
              <a:rPr lang="ru-RU" sz="1800" dirty="0" smtClean="0">
                <a:latin typeface="Calibri" pitchFamily="34" charset="0"/>
              </a:rPr>
              <a:t>Частота : </a:t>
            </a:r>
            <a:r>
              <a:rPr lang="ru-RU" sz="1800" dirty="0" smtClean="0">
                <a:solidFill>
                  <a:srgbClr val="FF6600"/>
                </a:solidFill>
                <a:latin typeface="Calibri" pitchFamily="34" charset="0"/>
              </a:rPr>
              <a:t>2/неделю</a:t>
            </a:r>
          </a:p>
          <a:p>
            <a:pPr>
              <a:defRPr/>
            </a:pPr>
            <a:r>
              <a:rPr lang="ru-RU" sz="1800" dirty="0" smtClean="0">
                <a:latin typeface="Calibri" pitchFamily="34" charset="0"/>
              </a:rPr>
              <a:t>Целевая  аудитория :  </a:t>
            </a:r>
            <a:r>
              <a:rPr lang="ru-RU" sz="1800" dirty="0" smtClean="0">
                <a:solidFill>
                  <a:srgbClr val="FF6600"/>
                </a:solidFill>
                <a:latin typeface="Calibri" pitchFamily="34" charset="0"/>
              </a:rPr>
              <a:t>женщины  26-50</a:t>
            </a:r>
          </a:p>
          <a:p>
            <a:pPr>
              <a:defRPr/>
            </a:pPr>
            <a:endParaRPr lang="en-US" sz="1800" dirty="0" smtClean="0">
              <a:solidFill>
                <a:srgbClr val="FF66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ru-RU" sz="1800" dirty="0" smtClean="0">
                <a:latin typeface="Calibri" pitchFamily="34" charset="0"/>
              </a:rPr>
              <a:t>Бюджет кампании:  </a:t>
            </a:r>
            <a:r>
              <a:rPr lang="ru-RU" sz="1800" dirty="0" smtClean="0">
                <a:solidFill>
                  <a:srgbClr val="FF6600"/>
                </a:solidFill>
                <a:latin typeface="Calibri" pitchFamily="34" charset="0"/>
              </a:rPr>
              <a:t>600* 25*1+ НДС =  </a:t>
            </a:r>
            <a:r>
              <a:rPr lang="ru-RU" sz="2000" b="1" dirty="0" smtClean="0">
                <a:latin typeface="Calibri" pitchFamily="34" charset="0"/>
              </a:rPr>
              <a:t>17 700 р.</a:t>
            </a:r>
          </a:p>
          <a:p>
            <a:pPr>
              <a:buNone/>
              <a:defRPr/>
            </a:pPr>
            <a:endParaRPr lang="ru-RU" sz="1600" dirty="0" smtClean="0">
              <a:solidFill>
                <a:srgbClr val="FF6600"/>
              </a:solidFill>
            </a:endParaRPr>
          </a:p>
          <a:p>
            <a:pPr>
              <a:defRPr/>
            </a:pPr>
            <a:endParaRPr lang="ru-RU" sz="1600" dirty="0" smtClean="0">
              <a:solidFill>
                <a:srgbClr val="FF6600"/>
              </a:solidFill>
            </a:endParaRPr>
          </a:p>
          <a:p>
            <a:pPr>
              <a:buFont typeface="Arial" charset="0"/>
              <a:buNone/>
              <a:defRPr/>
            </a:pPr>
            <a:endParaRPr lang="ru-RU" sz="1600" dirty="0" smtClean="0"/>
          </a:p>
          <a:p>
            <a:pPr>
              <a:buFont typeface="Arial" charset="0"/>
              <a:buNone/>
              <a:defRPr/>
            </a:pPr>
            <a:endParaRPr lang="ru-RU" sz="16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www.mail.ru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CE72D7-B597-4132-9003-A6E02780615F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pic>
        <p:nvPicPr>
          <p:cNvPr id="11" name="Picture 2" descr="C:\Users\nadir.khabdulin\Desktop\Снимок.PN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/>
          <a:stretch/>
        </p:blipFill>
        <p:spPr bwMode="auto">
          <a:xfrm>
            <a:off x="2051720" y="2924944"/>
            <a:ext cx="2940323" cy="576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1340768"/>
            <a:ext cx="8856663" cy="369332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Рекламная кампания  сети магазинов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Россита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- «Конкурс детского рисунка».</a:t>
            </a:r>
            <a:endParaRPr lang="ru-RU" sz="1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Заголовок 2"/>
          <p:cNvSpPr>
            <a:spLocks noGrp="1"/>
          </p:cNvSpPr>
          <p:nvPr>
            <p:ph type="title"/>
          </p:nvPr>
        </p:nvSpPr>
        <p:spPr bwMode="auto">
          <a:xfrm>
            <a:off x="395288" y="1196975"/>
            <a:ext cx="8353425" cy="50323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Рекламная кампания «Конкурс детского рисунка» - сети магазинов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Россита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www.mail.ru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00FD407-AA3F-4451-AFE3-5D486FA686DC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72816"/>
            <a:ext cx="24765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72816"/>
            <a:ext cx="24765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0825" y="1268413"/>
            <a:ext cx="8424863" cy="360362"/>
          </a:xfrm>
        </p:spPr>
        <p:txBody>
          <a:bodyPr/>
          <a:lstStyle/>
          <a:p>
            <a:pPr algn="l"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Показатели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CTR				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Количество регистраций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www.mail.ru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D98206-50E8-4D3C-BE2B-DC0CE32573B5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1628800"/>
          <a:ext cx="4141093" cy="4068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4427984" y="1700808"/>
          <a:ext cx="4572000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Скругленная прямоугольная выноска 7"/>
          <p:cNvSpPr/>
          <p:nvPr/>
        </p:nvSpPr>
        <p:spPr>
          <a:xfrm>
            <a:off x="1475656" y="3212976"/>
            <a:ext cx="792088" cy="504056"/>
          </a:xfrm>
          <a:prstGeom prst="wedgeRoundRectCallout">
            <a:avLst>
              <a:gd name="adj1" fmla="val -19631"/>
              <a:gd name="adj2" fmla="val 10029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360</a:t>
            </a:r>
            <a:endParaRPr lang="ru-RU" sz="2000" b="1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3563888" y="1412776"/>
            <a:ext cx="792088" cy="504056"/>
          </a:xfrm>
          <a:prstGeom prst="wedgeRoundRectCallout">
            <a:avLst>
              <a:gd name="adj1" fmla="val -71339"/>
              <a:gd name="adj2" fmla="val 111631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1170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854969"/>
          </a:xfrm>
        </p:spPr>
        <p:txBody>
          <a:bodyPr/>
          <a:lstStyle/>
          <a:p>
            <a:r>
              <a:rPr lang="ru-RU" sz="2800" dirty="0" smtClean="0">
                <a:solidFill>
                  <a:srgbClr val="FFC000"/>
                </a:solidFill>
                <a:latin typeface="Calibri" pitchFamily="34" charset="0"/>
              </a:rPr>
              <a:t>Оценка эффективности </a:t>
            </a:r>
            <a:endParaRPr lang="ru-RU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www.mail.ru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0FE0ED-9332-4DDC-8E92-9E22D5F8E654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2132856"/>
            <a:ext cx="71287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  <a:latin typeface="Calibri" pitchFamily="34" charset="0"/>
              </a:rPr>
              <a:t>Бюджет кампании: </a:t>
            </a:r>
            <a:r>
              <a:rPr lang="ru-RU" dirty="0" smtClean="0">
                <a:solidFill>
                  <a:srgbClr val="FFC000"/>
                </a:solidFill>
                <a:latin typeface="Calibri" pitchFamily="34" charset="0"/>
              </a:rPr>
              <a:t>   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600 000 *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35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/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1000 + НДС =</a:t>
            </a:r>
            <a:r>
              <a:rPr lang="ru-RU" sz="20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 </a:t>
            </a:r>
            <a:r>
              <a:rPr lang="ru-RU" sz="2000" b="1" dirty="0" smtClean="0">
                <a:solidFill>
                  <a:srgbClr val="FFC000"/>
                </a:solidFill>
                <a:latin typeface="Calibri" pitchFamily="34" charset="0"/>
              </a:rPr>
              <a:t>24 780 руб</a:t>
            </a:r>
            <a:r>
              <a:rPr lang="ru-RU" sz="2000" b="1" dirty="0" smtClean="0">
                <a:solidFill>
                  <a:srgbClr val="FFC000"/>
                </a:solidFill>
                <a:latin typeface="Calibri" pitchFamily="34" charset="0"/>
              </a:rPr>
              <a:t>.</a:t>
            </a:r>
          </a:p>
          <a:p>
            <a:endParaRPr lang="ru-RU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endParaRPr lang="ru-RU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endParaRPr lang="ru-RU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r>
              <a:rPr lang="ru-RU" sz="2000" b="1" dirty="0" smtClean="0">
                <a:solidFill>
                  <a:srgbClr val="FFC000"/>
                </a:solidFill>
                <a:latin typeface="Calibri" pitchFamily="34" charset="0"/>
              </a:rPr>
              <a:t>Стоимость целевого действия</a:t>
            </a:r>
          </a:p>
          <a:p>
            <a:r>
              <a:rPr lang="ru-RU" sz="2000" b="1" dirty="0" smtClean="0">
                <a:solidFill>
                  <a:srgbClr val="FFC000"/>
                </a:solidFill>
                <a:latin typeface="Calibri" pitchFamily="34" charset="0"/>
              </a:rPr>
              <a:t> (регистрация)  :                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24780/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571= 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43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руб.</a:t>
            </a:r>
          </a:p>
          <a:p>
            <a:endParaRPr lang="ru-RU" dirty="0" smtClean="0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42875" y="1700213"/>
            <a:ext cx="8858250" cy="4586287"/>
          </a:xfrm>
        </p:spPr>
        <p:txBody>
          <a:bodyPr>
            <a:normAutofit fontScale="85000" lnSpcReduction="20000"/>
          </a:bodyPr>
          <a:lstStyle/>
          <a:p>
            <a:pPr>
              <a:buFont typeface="Arial" charset="0"/>
              <a:buNone/>
              <a:defRPr/>
            </a:pPr>
            <a:r>
              <a:rPr lang="ru-RU" sz="1600" dirty="0" smtClean="0"/>
              <a:t>Описание РК</a:t>
            </a:r>
          </a:p>
          <a:p>
            <a:pPr>
              <a:buFont typeface="Arial" charset="0"/>
              <a:buNone/>
              <a:defRPr/>
            </a:pPr>
            <a:r>
              <a:rPr lang="ru-RU" sz="1600" dirty="0" smtClean="0"/>
              <a:t>Цель :</a:t>
            </a:r>
            <a:r>
              <a:rPr lang="en-US" sz="1600" dirty="0" smtClean="0"/>
              <a:t> </a:t>
            </a:r>
            <a:r>
              <a:rPr lang="ru-RU" sz="1600" dirty="0" smtClean="0"/>
              <a:t>продвижение  ИМ (объема продаж), трафик</a:t>
            </a:r>
            <a:endParaRPr lang="ru-RU" sz="1600" dirty="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ru-RU" sz="1600" dirty="0" smtClean="0"/>
              <a:t>Прогнозируемый</a:t>
            </a:r>
            <a:r>
              <a:rPr lang="ru-RU" sz="1600" dirty="0" smtClean="0">
                <a:solidFill>
                  <a:srgbClr val="FF0000"/>
                </a:solidFill>
              </a:rPr>
              <a:t>  </a:t>
            </a:r>
            <a:r>
              <a:rPr lang="en-US" sz="1600" dirty="0" smtClean="0">
                <a:solidFill>
                  <a:srgbClr val="FF0000"/>
                </a:solidFill>
              </a:rPr>
              <a:t>CTR – 0</a:t>
            </a:r>
            <a:r>
              <a:rPr lang="ru-RU" sz="1600" dirty="0" smtClean="0">
                <a:solidFill>
                  <a:srgbClr val="FF0000"/>
                </a:solidFill>
              </a:rPr>
              <a:t>,2%</a:t>
            </a:r>
          </a:p>
          <a:p>
            <a:pPr>
              <a:buFont typeface="Arial" charset="0"/>
              <a:buNone/>
              <a:defRPr/>
            </a:pPr>
            <a:endParaRPr lang="ru-RU" sz="1600" dirty="0" smtClean="0"/>
          </a:p>
          <a:p>
            <a:pPr>
              <a:defRPr/>
            </a:pPr>
            <a:r>
              <a:rPr lang="ru-RU" sz="1600" dirty="0" smtClean="0"/>
              <a:t>Площадки:   Новости        </a:t>
            </a:r>
          </a:p>
          <a:p>
            <a:pPr>
              <a:defRPr/>
            </a:pPr>
            <a:endParaRPr lang="ru-RU" sz="1600" dirty="0" smtClean="0"/>
          </a:p>
          <a:p>
            <a:pPr>
              <a:defRPr/>
            </a:pPr>
            <a:r>
              <a:rPr lang="ru-RU" sz="1600" dirty="0" smtClean="0"/>
              <a:t>Период :  01 февраля – 29 февраля</a:t>
            </a:r>
          </a:p>
          <a:p>
            <a:pPr>
              <a:defRPr/>
            </a:pPr>
            <a:endParaRPr lang="ru-RU" sz="1600" dirty="0" smtClean="0"/>
          </a:p>
          <a:p>
            <a:pPr>
              <a:defRPr/>
            </a:pPr>
            <a:r>
              <a:rPr lang="ru-RU" sz="1600" dirty="0" smtClean="0"/>
              <a:t>Количество  показов – 300 000</a:t>
            </a:r>
          </a:p>
          <a:p>
            <a:pPr>
              <a:defRPr/>
            </a:pPr>
            <a:r>
              <a:rPr lang="ru-RU" sz="1600" dirty="0" smtClean="0"/>
              <a:t>Частота : 2/неделю</a:t>
            </a:r>
          </a:p>
          <a:p>
            <a:pPr>
              <a:defRPr/>
            </a:pPr>
            <a:endParaRPr lang="ru-RU" sz="1600" dirty="0" smtClean="0"/>
          </a:p>
          <a:p>
            <a:pPr>
              <a:defRPr/>
            </a:pPr>
            <a:r>
              <a:rPr lang="ru-RU" sz="1600" dirty="0" smtClean="0"/>
              <a:t>Целевая  аудитория : М, Ж, - 20-50</a:t>
            </a:r>
          </a:p>
          <a:p>
            <a:pPr>
              <a:defRPr/>
            </a:pPr>
            <a:endParaRPr lang="ru-RU" sz="1600" dirty="0" smtClean="0"/>
          </a:p>
          <a:p>
            <a:pPr>
              <a:defRPr/>
            </a:pPr>
            <a:r>
              <a:rPr lang="ru-RU" sz="1600" dirty="0" smtClean="0"/>
              <a:t>Бюджет – 15 390 руб.</a:t>
            </a:r>
          </a:p>
          <a:p>
            <a:pPr>
              <a:defRPr/>
            </a:pPr>
            <a:endParaRPr lang="ru-RU" sz="1600" dirty="0" smtClean="0"/>
          </a:p>
          <a:p>
            <a:pPr>
              <a:defRPr/>
            </a:pPr>
            <a:r>
              <a:rPr lang="ru-RU" sz="1600" dirty="0" smtClean="0"/>
              <a:t>Фактический  </a:t>
            </a:r>
            <a:r>
              <a:rPr lang="en-US" sz="1600" dirty="0" smtClean="0"/>
              <a:t>CTR</a:t>
            </a:r>
            <a:r>
              <a:rPr lang="ru-RU" sz="1600" dirty="0" smtClean="0"/>
              <a:t> -  </a:t>
            </a:r>
            <a:r>
              <a:rPr lang="ru-RU" sz="1600" b="1" dirty="0" smtClean="0">
                <a:solidFill>
                  <a:srgbClr val="FF0000"/>
                </a:solidFill>
              </a:rPr>
              <a:t>0,35%</a:t>
            </a:r>
          </a:p>
          <a:p>
            <a:pPr>
              <a:defRPr/>
            </a:pPr>
            <a:endParaRPr lang="ru-RU" sz="1600" dirty="0" smtClean="0"/>
          </a:p>
          <a:p>
            <a:pPr>
              <a:defRPr/>
            </a:pPr>
            <a:r>
              <a:rPr lang="ru-RU" sz="1600" dirty="0" smtClean="0"/>
              <a:t>Цена за клик (СРС) – </a:t>
            </a:r>
            <a:r>
              <a:rPr lang="ru-RU" sz="1600" dirty="0" smtClean="0">
                <a:solidFill>
                  <a:srgbClr val="FF0000"/>
                </a:solidFill>
              </a:rPr>
              <a:t>14,65 руб.</a:t>
            </a:r>
          </a:p>
          <a:p>
            <a:pPr>
              <a:buFont typeface="Arial" charset="0"/>
              <a:buNone/>
              <a:defRPr/>
            </a:pPr>
            <a:endParaRPr lang="ru-RU" sz="1600" dirty="0" smtClean="0"/>
          </a:p>
          <a:p>
            <a:pPr>
              <a:buFont typeface="Arial" charset="0"/>
              <a:buNone/>
              <a:defRPr/>
            </a:pPr>
            <a:r>
              <a:rPr lang="ru-RU" sz="1600" dirty="0" smtClean="0"/>
              <a:t>.</a:t>
            </a:r>
          </a:p>
          <a:p>
            <a:pPr>
              <a:buFont typeface="Arial" charset="0"/>
              <a:buNone/>
              <a:defRPr/>
            </a:pPr>
            <a:endParaRPr lang="ru-RU" sz="16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www.mail.ru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CE72D7-B597-4132-9003-A6E02780615F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1509" name="36494e3a-bc24-4c73-bb05-b751dc6df653" descr="2D5FAF21-FC63-467D-9DB0-C7583B3B6D68@interak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276872"/>
            <a:ext cx="2247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1196975"/>
            <a:ext cx="8856663" cy="338138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Рекламная кампания  ИМ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бытовой техники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Next4U</a:t>
            </a:r>
            <a:endParaRPr lang="ru-RU" sz="1600" dirty="0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44824"/>
            <a:ext cx="1529893" cy="261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564904"/>
            <a:ext cx="1674529" cy="277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3356992"/>
            <a:ext cx="1604193" cy="269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42875" y="1700213"/>
            <a:ext cx="8858250" cy="4586287"/>
          </a:xfrm>
        </p:spPr>
        <p:txBody>
          <a:bodyPr>
            <a:normAutofit fontScale="85000" lnSpcReduction="20000"/>
          </a:bodyPr>
          <a:lstStyle/>
          <a:p>
            <a:pPr>
              <a:buFont typeface="Arial" charset="0"/>
              <a:buNone/>
              <a:defRPr/>
            </a:pPr>
            <a:r>
              <a:rPr lang="ru-RU" sz="1600" dirty="0" smtClean="0"/>
              <a:t>Описание РК</a:t>
            </a:r>
          </a:p>
          <a:p>
            <a:pPr>
              <a:buFont typeface="Arial" charset="0"/>
              <a:buNone/>
              <a:defRPr/>
            </a:pPr>
            <a:r>
              <a:rPr lang="ru-RU" sz="1600" dirty="0" smtClean="0"/>
              <a:t>Цель :</a:t>
            </a:r>
            <a:r>
              <a:rPr lang="en-US" sz="1600" dirty="0" smtClean="0"/>
              <a:t> </a:t>
            </a:r>
            <a:r>
              <a:rPr lang="ru-RU" sz="1600" dirty="0" smtClean="0"/>
              <a:t>продвижение  ИМ (объема продаж), трафик</a:t>
            </a:r>
            <a:endParaRPr lang="ru-RU" sz="1600" dirty="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ru-RU" sz="1600" dirty="0" smtClean="0"/>
              <a:t>Прогнозируемый</a:t>
            </a:r>
            <a:r>
              <a:rPr lang="ru-RU" sz="1600" dirty="0" smtClean="0">
                <a:solidFill>
                  <a:srgbClr val="FF0000"/>
                </a:solidFill>
              </a:rPr>
              <a:t>  </a:t>
            </a:r>
            <a:r>
              <a:rPr lang="en-US" sz="1600" dirty="0" smtClean="0">
                <a:solidFill>
                  <a:srgbClr val="FF0000"/>
                </a:solidFill>
              </a:rPr>
              <a:t>CTR – 0</a:t>
            </a:r>
            <a:r>
              <a:rPr lang="ru-RU" sz="1600" dirty="0" smtClean="0">
                <a:solidFill>
                  <a:srgbClr val="FF0000"/>
                </a:solidFill>
              </a:rPr>
              <a:t>,1%</a:t>
            </a:r>
          </a:p>
          <a:p>
            <a:pPr>
              <a:buFont typeface="Arial" charset="0"/>
              <a:buNone/>
              <a:defRPr/>
            </a:pPr>
            <a:endParaRPr lang="ru-RU" sz="1600" dirty="0" smtClean="0"/>
          </a:p>
          <a:p>
            <a:pPr>
              <a:defRPr/>
            </a:pPr>
            <a:r>
              <a:rPr lang="ru-RU" sz="1600" dirty="0" smtClean="0"/>
              <a:t>Площадка: </a:t>
            </a:r>
          </a:p>
          <a:p>
            <a:pPr>
              <a:defRPr/>
            </a:pPr>
            <a:endParaRPr lang="ru-RU" sz="1600" dirty="0" smtClean="0"/>
          </a:p>
          <a:p>
            <a:pPr>
              <a:defRPr/>
            </a:pPr>
            <a:r>
              <a:rPr lang="ru-RU" sz="1600" dirty="0" smtClean="0"/>
              <a:t>Период :  01 февраля – 29 февраля</a:t>
            </a:r>
          </a:p>
          <a:p>
            <a:pPr>
              <a:defRPr/>
            </a:pPr>
            <a:endParaRPr lang="ru-RU" sz="1600" dirty="0" smtClean="0"/>
          </a:p>
          <a:p>
            <a:pPr>
              <a:defRPr/>
            </a:pPr>
            <a:r>
              <a:rPr lang="ru-RU" sz="1600" dirty="0" smtClean="0"/>
              <a:t>Количество  показов – 600 000</a:t>
            </a:r>
          </a:p>
          <a:p>
            <a:pPr>
              <a:defRPr/>
            </a:pPr>
            <a:r>
              <a:rPr lang="ru-RU" sz="1600" dirty="0" smtClean="0"/>
              <a:t>Частота : 2/неделю</a:t>
            </a:r>
          </a:p>
          <a:p>
            <a:pPr>
              <a:defRPr/>
            </a:pPr>
            <a:endParaRPr lang="ru-RU" sz="1600" dirty="0" smtClean="0"/>
          </a:p>
          <a:p>
            <a:pPr>
              <a:defRPr/>
            </a:pPr>
            <a:r>
              <a:rPr lang="ru-RU" sz="1600" dirty="0" smtClean="0"/>
              <a:t>Целевая  аудитория : Ж- 25-60</a:t>
            </a:r>
          </a:p>
          <a:p>
            <a:pPr>
              <a:defRPr/>
            </a:pPr>
            <a:endParaRPr lang="ru-RU" sz="1600" dirty="0" smtClean="0"/>
          </a:p>
          <a:p>
            <a:pPr>
              <a:defRPr/>
            </a:pPr>
            <a:r>
              <a:rPr lang="ru-RU" sz="1600" dirty="0" smtClean="0"/>
              <a:t>Бюджет – 22 302 руб.</a:t>
            </a:r>
          </a:p>
          <a:p>
            <a:pPr>
              <a:defRPr/>
            </a:pPr>
            <a:endParaRPr lang="ru-RU" sz="1600" dirty="0" smtClean="0"/>
          </a:p>
          <a:p>
            <a:pPr>
              <a:defRPr/>
            </a:pPr>
            <a:r>
              <a:rPr lang="ru-RU" sz="1600" dirty="0" smtClean="0"/>
              <a:t>Фактический  </a:t>
            </a:r>
            <a:r>
              <a:rPr lang="en-US" sz="1600" dirty="0" smtClean="0"/>
              <a:t>CTR</a:t>
            </a:r>
            <a:r>
              <a:rPr lang="ru-RU" sz="1600" dirty="0" smtClean="0"/>
              <a:t> -  </a:t>
            </a:r>
            <a:r>
              <a:rPr lang="ru-RU" sz="1600" b="1" dirty="0" smtClean="0">
                <a:solidFill>
                  <a:srgbClr val="FF0000"/>
                </a:solidFill>
              </a:rPr>
              <a:t>0,1%</a:t>
            </a:r>
          </a:p>
          <a:p>
            <a:pPr>
              <a:defRPr/>
            </a:pPr>
            <a:endParaRPr lang="ru-RU" sz="1600" dirty="0" smtClean="0"/>
          </a:p>
          <a:p>
            <a:pPr>
              <a:defRPr/>
            </a:pPr>
            <a:r>
              <a:rPr lang="ru-RU" sz="1600" dirty="0" smtClean="0"/>
              <a:t>Цена за клик (СРС) – </a:t>
            </a:r>
            <a:r>
              <a:rPr lang="ru-RU" sz="1600" dirty="0" smtClean="0">
                <a:solidFill>
                  <a:srgbClr val="FF0000"/>
                </a:solidFill>
              </a:rPr>
              <a:t>37,17 руб.</a:t>
            </a:r>
          </a:p>
          <a:p>
            <a:pPr>
              <a:buFont typeface="Arial" charset="0"/>
              <a:buNone/>
              <a:defRPr/>
            </a:pPr>
            <a:endParaRPr lang="ru-RU" sz="1600" dirty="0" smtClean="0"/>
          </a:p>
          <a:p>
            <a:pPr>
              <a:buFont typeface="Arial" charset="0"/>
              <a:buNone/>
              <a:defRPr/>
            </a:pPr>
            <a:r>
              <a:rPr lang="ru-RU" sz="1600" dirty="0" smtClean="0"/>
              <a:t>.</a:t>
            </a:r>
          </a:p>
          <a:p>
            <a:pPr>
              <a:buFont typeface="Arial" charset="0"/>
              <a:buNone/>
              <a:defRPr/>
            </a:pPr>
            <a:endParaRPr lang="ru-RU" sz="16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www.mail.ru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CE72D7-B597-4132-9003-A6E02780615F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1196975"/>
            <a:ext cx="8856663" cy="338138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Рекламная кампания  ИМ ковров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</a:rPr>
              <a:t>Шату</a:t>
            </a:r>
            <a:endParaRPr lang="ru-RU" sz="1600" dirty="0"/>
          </a:p>
        </p:txBody>
      </p:sp>
      <p:pic>
        <p:nvPicPr>
          <p:cNvPr id="10" name="Рисунок 9" descr="ИНЕТ_МАГАЗ_ков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3645024"/>
            <a:ext cx="1782238" cy="2602235"/>
          </a:xfrm>
          <a:prstGeom prst="rect">
            <a:avLst/>
          </a:prstGeom>
        </p:spPr>
      </p:pic>
      <p:pic>
        <p:nvPicPr>
          <p:cNvPr id="11" name="Рисунок 10" descr="ИНЕТ_МАГАЗ_ков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708920"/>
            <a:ext cx="1800200" cy="2635700"/>
          </a:xfrm>
          <a:prstGeom prst="rect">
            <a:avLst/>
          </a:prstGeom>
        </p:spPr>
      </p:pic>
      <p:pic>
        <p:nvPicPr>
          <p:cNvPr id="12" name="Рисунок 11" descr="ИНЕТ_МАГАЗ_ковр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4288" y="1628800"/>
            <a:ext cx="1694725" cy="2554610"/>
          </a:xfrm>
          <a:prstGeom prst="rect">
            <a:avLst/>
          </a:prstGeom>
        </p:spPr>
      </p:pic>
      <p:pic>
        <p:nvPicPr>
          <p:cNvPr id="14" name="Picture 2" descr="C:\Users\nadir.khabdulin\Desktop\Снимок.PNG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/>
          <a:stretch/>
        </p:blipFill>
        <p:spPr bwMode="auto">
          <a:xfrm>
            <a:off x="1547664" y="2348880"/>
            <a:ext cx="2572783" cy="504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ИНЕТ_МАГАЗ_ковр_скри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3685"/>
          <a:stretch>
            <a:fillRect/>
          </a:stretch>
        </p:blipFill>
        <p:spPr>
          <a:xfrm>
            <a:off x="611560" y="1916832"/>
            <a:ext cx="8115299" cy="387074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1412776"/>
            <a:ext cx="6336704" cy="360040"/>
          </a:xfrm>
        </p:spPr>
        <p:txBody>
          <a:bodyPr/>
          <a:lstStyle/>
          <a:p>
            <a:pPr algn="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Страница перехода с баннера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www.mail.ru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0FE0ED-9332-4DDC-8E92-9E22D5F8E654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-180528" y="350837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400" b="1" dirty="0">
                <a:solidFill>
                  <a:srgbClr val="FFFFFF"/>
                </a:solidFill>
                <a:latin typeface="Lucida Grande" charset="0"/>
              </a:rPr>
              <a:t>Структура компании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1606550"/>
            <a:ext cx="6159500" cy="3429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359222" y="4869160"/>
            <a:ext cx="80645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1400" dirty="0" err="1">
                <a:solidFill>
                  <a:srgbClr val="1F5A85"/>
                </a:solidFill>
                <a:latin typeface="Lucida Grande" charset="0"/>
              </a:rPr>
              <a:t>Mail.Ru</a:t>
            </a:r>
            <a:r>
              <a:rPr lang="ru-RU" sz="1400" dirty="0">
                <a:solidFill>
                  <a:srgbClr val="1F5A85"/>
                </a:solidFill>
                <a:latin typeface="Lucida Grande" charset="0"/>
              </a:rPr>
              <a:t> </a:t>
            </a:r>
            <a:r>
              <a:rPr lang="ru-RU" sz="1400" dirty="0" err="1">
                <a:solidFill>
                  <a:srgbClr val="1F5A85"/>
                </a:solidFill>
                <a:latin typeface="Lucida Grande" charset="0"/>
              </a:rPr>
              <a:t>Group</a:t>
            </a:r>
            <a:r>
              <a:rPr lang="ru-RU" sz="1400" dirty="0">
                <a:solidFill>
                  <a:srgbClr val="1F5A85"/>
                </a:solidFill>
                <a:latin typeface="Lucida Grande" charset="0"/>
              </a:rPr>
              <a:t> - крупнейшая интернет-компания в русскоязычном сегменте Сети и лидирующий игрок Рунета по числу ежемесячных уникальных посетителей. В состав </a:t>
            </a:r>
            <a:r>
              <a:rPr lang="ru-RU" sz="1400" dirty="0" err="1">
                <a:solidFill>
                  <a:srgbClr val="1F5A85"/>
                </a:solidFill>
                <a:latin typeface="Lucida Grande" charset="0"/>
              </a:rPr>
              <a:t>Mail.Ru</a:t>
            </a:r>
            <a:r>
              <a:rPr lang="ru-RU" sz="1400" dirty="0">
                <a:solidFill>
                  <a:srgbClr val="1F5A85"/>
                </a:solidFill>
                <a:latin typeface="Lucida Grande" charset="0"/>
              </a:rPr>
              <a:t> </a:t>
            </a:r>
            <a:r>
              <a:rPr lang="ru-RU" sz="1400" dirty="0" err="1">
                <a:solidFill>
                  <a:srgbClr val="1F5A85"/>
                </a:solidFill>
                <a:latin typeface="Lucida Grande" charset="0"/>
              </a:rPr>
              <a:t>Group</a:t>
            </a:r>
            <a:r>
              <a:rPr lang="ru-RU" sz="1400" dirty="0">
                <a:solidFill>
                  <a:srgbClr val="1F5A85"/>
                </a:solidFill>
                <a:latin typeface="Lucida Grande" charset="0"/>
              </a:rPr>
              <a:t> входит самый популярный в России сервис бесплатной электронной почты и два крупнейших в Рунете </a:t>
            </a:r>
            <a:r>
              <a:rPr lang="ru-RU" sz="1400" dirty="0" err="1">
                <a:solidFill>
                  <a:srgbClr val="1F5A85"/>
                </a:solidFill>
                <a:latin typeface="Lucida Grande" charset="0"/>
              </a:rPr>
              <a:t>инстант-мессенджера</a:t>
            </a:r>
            <a:r>
              <a:rPr lang="ru-RU" sz="1400" dirty="0">
                <a:solidFill>
                  <a:srgbClr val="1F5A85"/>
                </a:solidFill>
                <a:latin typeface="Lucida Grande" charset="0"/>
              </a:rPr>
              <a:t> - </a:t>
            </a:r>
            <a:r>
              <a:rPr lang="ru-RU" sz="1400" dirty="0" err="1" smtClean="0">
                <a:solidFill>
                  <a:srgbClr val="1F5A85"/>
                </a:solidFill>
                <a:latin typeface="Lucida Grande" charset="0"/>
              </a:rPr>
              <a:t>Mail.Ru</a:t>
            </a:r>
            <a:r>
              <a:rPr lang="ru-RU" sz="1400" dirty="0" smtClean="0">
                <a:solidFill>
                  <a:srgbClr val="1F5A85"/>
                </a:solidFill>
                <a:latin typeface="Lucida Grande" charset="0"/>
              </a:rPr>
              <a:t> </a:t>
            </a:r>
            <a:r>
              <a:rPr lang="ru-RU" sz="1400" dirty="0">
                <a:solidFill>
                  <a:srgbClr val="1F5A85"/>
                </a:solidFill>
                <a:latin typeface="Lucida Grande" charset="0"/>
              </a:rPr>
              <a:t>Агент и ICQ. Компания оперирует двумя ведущими российскими социальными сетями: </a:t>
            </a:r>
            <a:r>
              <a:rPr lang="ru-RU" sz="1400" dirty="0" err="1">
                <a:solidFill>
                  <a:srgbClr val="1F5A85"/>
                </a:solidFill>
                <a:latin typeface="Lucida Grande" charset="0"/>
              </a:rPr>
              <a:t>Moй</a:t>
            </a:r>
            <a:r>
              <a:rPr lang="ru-RU" sz="1400" dirty="0">
                <a:solidFill>
                  <a:srgbClr val="1F5A85"/>
                </a:solidFill>
                <a:latin typeface="Lucida Grande" charset="0"/>
              </a:rPr>
              <a:t> </a:t>
            </a:r>
            <a:r>
              <a:rPr lang="ru-RU" sz="1400" dirty="0" err="1">
                <a:solidFill>
                  <a:srgbClr val="1F5A85"/>
                </a:solidFill>
                <a:latin typeface="Lucida Grande" charset="0"/>
              </a:rPr>
              <a:t>Мир@Mail.Ru</a:t>
            </a:r>
            <a:r>
              <a:rPr lang="ru-RU" sz="1400" dirty="0">
                <a:solidFill>
                  <a:srgbClr val="1F5A85"/>
                </a:solidFill>
                <a:latin typeface="Lucida Grande" charset="0"/>
              </a:rPr>
              <a:t> и Одноклассники.ru, а также владеет значительным пакетом социальной сети </a:t>
            </a:r>
            <a:r>
              <a:rPr lang="ru-RU" sz="1400" dirty="0" err="1">
                <a:solidFill>
                  <a:srgbClr val="1F5A85"/>
                </a:solidFill>
                <a:latin typeface="Lucida Grande" charset="0"/>
              </a:rPr>
              <a:t>Вконтакте</a:t>
            </a:r>
            <a:r>
              <a:rPr lang="ru-RU" sz="1400" dirty="0">
                <a:solidFill>
                  <a:srgbClr val="1F5A85"/>
                </a:solidFill>
                <a:latin typeface="Lucida Grande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2331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42875" y="1268761"/>
            <a:ext cx="8858250" cy="5017740"/>
          </a:xfrm>
        </p:spPr>
        <p:txBody>
          <a:bodyPr>
            <a:normAutofit fontScale="85000" lnSpcReduction="20000"/>
          </a:bodyPr>
          <a:lstStyle/>
          <a:p>
            <a:pPr>
              <a:buFont typeface="Arial" charset="0"/>
              <a:buNone/>
              <a:defRPr/>
            </a:pPr>
            <a:endParaRPr lang="ru-RU" sz="1600" dirty="0" smtClean="0"/>
          </a:p>
          <a:p>
            <a:pPr>
              <a:buFont typeface="Arial" charset="0"/>
              <a:buNone/>
              <a:defRPr/>
            </a:pPr>
            <a:endParaRPr lang="ru-RU" sz="1600" dirty="0" smtClean="0"/>
          </a:p>
          <a:p>
            <a:pPr>
              <a:buFont typeface="Arial" charset="0"/>
              <a:buNone/>
              <a:defRPr/>
            </a:pPr>
            <a:r>
              <a:rPr lang="ru-RU" sz="1600" dirty="0" smtClean="0"/>
              <a:t>Цель :</a:t>
            </a:r>
            <a:r>
              <a:rPr lang="en-US" sz="1600" dirty="0" smtClean="0"/>
              <a:t> </a:t>
            </a:r>
            <a:r>
              <a:rPr lang="ru-RU" sz="1600" dirty="0" smtClean="0"/>
              <a:t>продвижение  ИМ (объема продаж), трафик</a:t>
            </a:r>
            <a:endParaRPr lang="ru-RU" sz="1600" dirty="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ru-RU" sz="1600" dirty="0" smtClean="0"/>
              <a:t>Прогнозируемый</a:t>
            </a:r>
            <a:r>
              <a:rPr lang="ru-RU" sz="1600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>
                <a:solidFill>
                  <a:srgbClr val="FF0000"/>
                </a:solidFill>
              </a:rPr>
              <a:t>CTR – 0</a:t>
            </a:r>
            <a:r>
              <a:rPr lang="ru-RU" sz="1600" b="1" dirty="0" smtClean="0">
                <a:solidFill>
                  <a:srgbClr val="FF0000"/>
                </a:solidFill>
              </a:rPr>
              <a:t>,2%</a:t>
            </a:r>
          </a:p>
          <a:p>
            <a:pPr>
              <a:buFont typeface="Arial" charset="0"/>
              <a:buNone/>
              <a:defRPr/>
            </a:pPr>
            <a:endParaRPr lang="ru-RU" sz="1600" dirty="0" smtClean="0"/>
          </a:p>
          <a:p>
            <a:pPr>
              <a:defRPr/>
            </a:pPr>
            <a:r>
              <a:rPr lang="ru-RU" sz="1800" dirty="0" smtClean="0"/>
              <a:t>Площадка: </a:t>
            </a:r>
          </a:p>
          <a:p>
            <a:pPr>
              <a:defRPr/>
            </a:pPr>
            <a:endParaRPr lang="ru-RU" sz="1800" dirty="0" smtClean="0"/>
          </a:p>
          <a:p>
            <a:pPr>
              <a:defRPr/>
            </a:pPr>
            <a:r>
              <a:rPr lang="ru-RU" sz="1800" dirty="0" smtClean="0"/>
              <a:t>Период :  01 февраля – 29 февраля</a:t>
            </a:r>
          </a:p>
          <a:p>
            <a:pPr>
              <a:defRPr/>
            </a:pPr>
            <a:endParaRPr lang="ru-RU" sz="1800" dirty="0" smtClean="0"/>
          </a:p>
          <a:p>
            <a:pPr>
              <a:defRPr/>
            </a:pPr>
            <a:r>
              <a:rPr lang="ru-RU" sz="1800" dirty="0" smtClean="0"/>
              <a:t>Количество  показов – 800 000</a:t>
            </a:r>
          </a:p>
          <a:p>
            <a:pPr>
              <a:defRPr/>
            </a:pPr>
            <a:r>
              <a:rPr lang="ru-RU" sz="1800" dirty="0" smtClean="0"/>
              <a:t>Частота : 2/неделю</a:t>
            </a:r>
          </a:p>
          <a:p>
            <a:pPr>
              <a:defRPr/>
            </a:pPr>
            <a:endParaRPr lang="ru-RU" sz="1800" dirty="0" smtClean="0"/>
          </a:p>
          <a:p>
            <a:pPr>
              <a:defRPr/>
            </a:pPr>
            <a:r>
              <a:rPr lang="ru-RU" sz="1800" dirty="0" smtClean="0"/>
              <a:t>Целевая  аудитория : М Ж- 22-60</a:t>
            </a:r>
          </a:p>
          <a:p>
            <a:pPr>
              <a:defRPr/>
            </a:pPr>
            <a:endParaRPr lang="ru-RU" sz="1800" dirty="0" smtClean="0"/>
          </a:p>
          <a:p>
            <a:pPr>
              <a:defRPr/>
            </a:pPr>
            <a:r>
              <a:rPr lang="ru-RU" sz="1800" dirty="0" smtClean="0"/>
              <a:t>Бюджет – 29 736 руб.</a:t>
            </a:r>
          </a:p>
          <a:p>
            <a:pPr>
              <a:defRPr/>
            </a:pPr>
            <a:endParaRPr lang="ru-RU" sz="1800" dirty="0" smtClean="0"/>
          </a:p>
          <a:p>
            <a:pPr>
              <a:defRPr/>
            </a:pPr>
            <a:r>
              <a:rPr lang="ru-RU" sz="1800" dirty="0" smtClean="0"/>
              <a:t>Фактический  </a:t>
            </a:r>
            <a:r>
              <a:rPr lang="en-US" sz="1800" dirty="0" smtClean="0"/>
              <a:t>CTR</a:t>
            </a:r>
            <a:r>
              <a:rPr lang="ru-RU" sz="1800" dirty="0" smtClean="0"/>
              <a:t> -  </a:t>
            </a:r>
            <a:r>
              <a:rPr lang="ru-RU" sz="1800" b="1" dirty="0" smtClean="0">
                <a:solidFill>
                  <a:srgbClr val="FF0000"/>
                </a:solidFill>
              </a:rPr>
              <a:t>0,45%</a:t>
            </a:r>
          </a:p>
          <a:p>
            <a:pPr>
              <a:defRPr/>
            </a:pPr>
            <a:endParaRPr lang="ru-RU" sz="18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Кликов за РК  </a:t>
            </a:r>
            <a:r>
              <a:rPr lang="ru-RU" sz="1800" b="1" dirty="0" smtClean="0">
                <a:solidFill>
                  <a:srgbClr val="FF0000"/>
                </a:solidFill>
              </a:rPr>
              <a:t>- 3600</a:t>
            </a:r>
          </a:p>
          <a:p>
            <a:pPr>
              <a:defRPr/>
            </a:pPr>
            <a:r>
              <a:rPr lang="ru-RU" sz="1800" dirty="0" smtClean="0"/>
              <a:t>Цена за клик (СРС) – </a:t>
            </a:r>
            <a:r>
              <a:rPr lang="ru-RU" sz="1800" dirty="0" smtClean="0">
                <a:solidFill>
                  <a:srgbClr val="FF0000"/>
                </a:solidFill>
              </a:rPr>
              <a:t>8, 26 руб.</a:t>
            </a:r>
          </a:p>
          <a:p>
            <a:pPr>
              <a:buFont typeface="Arial" charset="0"/>
              <a:buNone/>
              <a:defRPr/>
            </a:pPr>
            <a:endParaRPr lang="ru-RU" sz="1800" dirty="0" smtClean="0"/>
          </a:p>
          <a:p>
            <a:pPr>
              <a:buFont typeface="Arial" charset="0"/>
              <a:buNone/>
              <a:defRPr/>
            </a:pPr>
            <a:r>
              <a:rPr lang="ru-RU" sz="1800" dirty="0" smtClean="0"/>
              <a:t>.</a:t>
            </a:r>
          </a:p>
          <a:p>
            <a:pPr>
              <a:buFont typeface="Arial" charset="0"/>
              <a:buNone/>
              <a:defRPr/>
            </a:pPr>
            <a:endParaRPr lang="ru-RU" sz="18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www.mail.ru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CE72D7-B597-4132-9003-A6E02780615F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1196975"/>
            <a:ext cx="8856663" cy="338138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Рекламная </a:t>
            </a:r>
            <a:r>
              <a:rPr lang="ru-RU" sz="1600" smtClean="0">
                <a:solidFill>
                  <a:schemeClr val="accent1">
                    <a:lumMod val="75000"/>
                  </a:schemeClr>
                </a:solidFill>
              </a:rPr>
              <a:t>кампания  Кресла-мешки)</a:t>
            </a:r>
            <a:endParaRPr lang="ru-RU" sz="1600" dirty="0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429000"/>
            <a:ext cx="1695321" cy="278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1412776"/>
            <a:ext cx="1630439" cy="275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492896"/>
            <a:ext cx="1819076" cy="3003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36494e3a-bc24-4c73-bb05-b751dc6df653" descr="2D5FAF21-FC63-467D-9DB0-C7583B3B6D68@interak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2132856"/>
            <a:ext cx="2247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1275"/>
            <a:ext cx="9144000" cy="535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5888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806450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000" b="1" dirty="0">
                <a:solidFill>
                  <a:srgbClr val="FFFFFF"/>
                </a:solidFill>
                <a:latin typeface="Lucida Grande" charset="0"/>
              </a:rPr>
              <a:t>Пример товарной (продуктовой) рекламы</a:t>
            </a: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1908175" y="5013325"/>
            <a:ext cx="792163" cy="431800"/>
          </a:xfrm>
          <a:prstGeom prst="rightArrow">
            <a:avLst>
              <a:gd name="adj1" fmla="val 50000"/>
              <a:gd name="adj2" fmla="val 45864"/>
            </a:avLst>
          </a:prstGeom>
          <a:solidFill>
            <a:srgbClr val="FF0000"/>
          </a:solidFill>
          <a:ln w="936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420813"/>
            <a:ext cx="3048000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803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5888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-1051719" y="806450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b="1" dirty="0">
                <a:solidFill>
                  <a:srgbClr val="FFFFFF"/>
                </a:solidFill>
                <a:latin typeface="Lucida Grande" charset="0"/>
              </a:rPr>
              <a:t>Пример товарной (продуктовой) рекламы</a:t>
            </a:r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1908175" y="5013325"/>
            <a:ext cx="792163" cy="431800"/>
          </a:xfrm>
          <a:prstGeom prst="rightArrow">
            <a:avLst>
              <a:gd name="adj1" fmla="val 50000"/>
              <a:gd name="adj2" fmla="val 45864"/>
            </a:avLst>
          </a:prstGeom>
          <a:solidFill>
            <a:srgbClr val="FF0000"/>
          </a:solidFill>
          <a:ln w="936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8" y="1357313"/>
            <a:ext cx="8384062" cy="524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428875"/>
            <a:ext cx="2325688" cy="364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2" name="AutoShape 6"/>
          <p:cNvSpPr>
            <a:spLocks noChangeArrowheads="1"/>
          </p:cNvSpPr>
          <p:nvPr/>
        </p:nvSpPr>
        <p:spPr bwMode="auto">
          <a:xfrm rot="10800000">
            <a:off x="4002088" y="3787775"/>
            <a:ext cx="1792287" cy="717550"/>
          </a:xfrm>
          <a:prstGeom prst="rightArrow">
            <a:avLst>
              <a:gd name="adj1" fmla="val 50000"/>
              <a:gd name="adj2" fmla="val 62445"/>
            </a:avLst>
          </a:prstGeom>
          <a:solidFill>
            <a:srgbClr val="FF0000"/>
          </a:solidFill>
          <a:ln w="936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40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1275"/>
            <a:ext cx="9144000" cy="535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5888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806450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400" b="1">
                <a:solidFill>
                  <a:srgbClr val="FFFFFF"/>
                </a:solidFill>
                <a:latin typeface="Lucida Grande" charset="0"/>
              </a:rPr>
              <a:t>Пример товарной (продуктовой) рекламы</a:t>
            </a:r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1908175" y="5013325"/>
            <a:ext cx="792163" cy="431800"/>
          </a:xfrm>
          <a:prstGeom prst="rightArrow">
            <a:avLst>
              <a:gd name="adj1" fmla="val 50000"/>
              <a:gd name="adj2" fmla="val 45864"/>
            </a:avLst>
          </a:prstGeom>
          <a:solidFill>
            <a:srgbClr val="FF0000"/>
          </a:solidFill>
          <a:ln w="936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339850"/>
            <a:ext cx="3060700" cy="53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846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5888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806450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400" b="1">
                <a:solidFill>
                  <a:srgbClr val="FFFFFF"/>
                </a:solidFill>
                <a:latin typeface="Lucida Grande" charset="0"/>
              </a:rPr>
              <a:t>Пример торговой рекламы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57313"/>
            <a:ext cx="885825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714625"/>
            <a:ext cx="4429125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3" name="AutoShape 5"/>
          <p:cNvSpPr>
            <a:spLocks noChangeArrowheads="1"/>
          </p:cNvSpPr>
          <p:nvPr/>
        </p:nvSpPr>
        <p:spPr bwMode="auto">
          <a:xfrm rot="10800000">
            <a:off x="5716588" y="3216275"/>
            <a:ext cx="1071562" cy="431800"/>
          </a:xfrm>
          <a:prstGeom prst="rightArrow">
            <a:avLst>
              <a:gd name="adj1" fmla="val 50000"/>
              <a:gd name="adj2" fmla="val 62040"/>
            </a:avLst>
          </a:prstGeom>
          <a:solidFill>
            <a:srgbClr val="FF0000"/>
          </a:solidFill>
          <a:ln w="936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902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5888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806450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400" b="1">
                <a:solidFill>
                  <a:srgbClr val="FFFFFF"/>
                </a:solidFill>
                <a:latin typeface="Lucida Grande" charset="0"/>
              </a:rPr>
              <a:t>Пример торговой рекламы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557338"/>
            <a:ext cx="2981325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1908175" y="5013325"/>
            <a:ext cx="792163" cy="431800"/>
          </a:xfrm>
          <a:prstGeom prst="rightArrow">
            <a:avLst>
              <a:gd name="adj1" fmla="val 50000"/>
              <a:gd name="adj2" fmla="val 45864"/>
            </a:avLst>
          </a:prstGeom>
          <a:solidFill>
            <a:srgbClr val="FF0000"/>
          </a:solidFill>
          <a:ln w="936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743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5888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806450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400" b="1">
                <a:solidFill>
                  <a:srgbClr val="FFFFFF"/>
                </a:solidFill>
                <a:latin typeface="Lucida Grande" charset="0"/>
              </a:rPr>
              <a:t>Пример торговой рекламы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392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9188"/>
            <a:ext cx="4929188" cy="1928812"/>
          </a:xfrm>
          <a:prstGeom prst="rect">
            <a:avLst/>
          </a:prstGeom>
          <a:noFill/>
          <a:ln w="9360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1" name="AutoShape 5"/>
          <p:cNvSpPr>
            <a:spLocks noChangeArrowheads="1"/>
          </p:cNvSpPr>
          <p:nvPr/>
        </p:nvSpPr>
        <p:spPr bwMode="auto">
          <a:xfrm rot="8700000">
            <a:off x="2859088" y="4287838"/>
            <a:ext cx="792162" cy="431800"/>
          </a:xfrm>
          <a:prstGeom prst="rightArrow">
            <a:avLst>
              <a:gd name="adj1" fmla="val 50000"/>
              <a:gd name="adj2" fmla="val 45864"/>
            </a:avLst>
          </a:prstGeom>
          <a:solidFill>
            <a:srgbClr val="FF0000"/>
          </a:solidFill>
          <a:ln w="936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583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5888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-130175" y="532606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1600" b="1" dirty="0">
                <a:solidFill>
                  <a:srgbClr val="FFFFFF"/>
                </a:solidFill>
                <a:latin typeface="Lucida Grande" charset="0"/>
              </a:rPr>
              <a:t>Пример торговой рекламы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428750"/>
            <a:ext cx="8170862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714625"/>
            <a:ext cx="2428875" cy="3571875"/>
          </a:xfrm>
          <a:prstGeom prst="rect">
            <a:avLst/>
          </a:prstGeom>
          <a:noFill/>
          <a:ln w="9360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5" name="AutoShape 5"/>
          <p:cNvSpPr>
            <a:spLocks noChangeArrowheads="1"/>
          </p:cNvSpPr>
          <p:nvPr/>
        </p:nvSpPr>
        <p:spPr bwMode="auto">
          <a:xfrm rot="19980000">
            <a:off x="1928813" y="4508500"/>
            <a:ext cx="1771650" cy="431800"/>
          </a:xfrm>
          <a:prstGeom prst="rightArrow">
            <a:avLst>
              <a:gd name="adj1" fmla="val 50000"/>
              <a:gd name="adj2" fmla="val 102574"/>
            </a:avLst>
          </a:prstGeom>
          <a:solidFill>
            <a:srgbClr val="FF0000"/>
          </a:solidFill>
          <a:ln w="936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684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5888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-105767" y="634206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400" b="1" dirty="0" smtClean="0">
                <a:solidFill>
                  <a:srgbClr val="FFFFFF"/>
                </a:solidFill>
                <a:latin typeface="Lucida Grande" charset="0"/>
              </a:rPr>
              <a:t>Советы:</a:t>
            </a:r>
            <a:endParaRPr lang="ru-RU" sz="2400" b="1" dirty="0">
              <a:solidFill>
                <a:srgbClr val="FFFFFF"/>
              </a:solidFill>
              <a:latin typeface="Lucida Grande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52413" y="1682750"/>
            <a:ext cx="6769100" cy="455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342900" indent="-341313" hangingPunct="1">
              <a:lnSpc>
                <a:spcPct val="100000"/>
              </a:lnSpc>
              <a:spcBef>
                <a:spcPts val="1200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b="1" dirty="0">
                <a:solidFill>
                  <a:srgbClr val="1F5A85"/>
                </a:solidFill>
                <a:latin typeface="Lucida Grande" charset="0"/>
              </a:rPr>
              <a:t>Сделайте много разных баннеров: </a:t>
            </a:r>
            <a:r>
              <a:rPr lang="ru-RU" dirty="0">
                <a:solidFill>
                  <a:srgbClr val="1F5A85"/>
                </a:solidFill>
                <a:latin typeface="Lucida Grande" charset="0"/>
              </a:rPr>
              <a:t>люди разные, и некоторым интересны одни слова, другим – другие. Сделайте десяток разных баннеров и поставьте их в ротации, вероятность того, что человек «зацепится» будет выше. Это касается всех видов рекламы.</a:t>
            </a:r>
          </a:p>
          <a:p>
            <a:pPr marL="342900" indent="-341313" hangingPunct="1">
              <a:lnSpc>
                <a:spcPct val="100000"/>
              </a:lnSpc>
              <a:spcBef>
                <a:spcPts val="1200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b="1" dirty="0">
                <a:solidFill>
                  <a:srgbClr val="1F5A85"/>
                </a:solidFill>
                <a:latin typeface="Lucida Grande" charset="0"/>
              </a:rPr>
              <a:t>Используйте различные варианты рекламы на портале. </a:t>
            </a:r>
            <a:r>
              <a:rPr lang="ru-RU" dirty="0">
                <a:solidFill>
                  <a:srgbClr val="1F5A85"/>
                </a:solidFill>
                <a:latin typeface="Lucida Grande" charset="0"/>
              </a:rPr>
              <a:t>Баннеры в почте – это хорошо, но это не единственный способ рекламы. Ваша целевая аудитория может быть более восприимчива к другому виду рекламы.</a:t>
            </a:r>
          </a:p>
          <a:p>
            <a:pPr marL="342900" indent="-341313" hangingPunct="1">
              <a:lnSpc>
                <a:spcPct val="100000"/>
              </a:lnSpc>
              <a:spcBef>
                <a:spcPts val="1200"/>
              </a:spcBef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b="1" dirty="0">
                <a:solidFill>
                  <a:srgbClr val="1F5A85"/>
                </a:solidFill>
                <a:latin typeface="Lucida Grande" charset="0"/>
              </a:rPr>
              <a:t>Разные методы рекламы хорошо. </a:t>
            </a:r>
            <a:r>
              <a:rPr lang="ru-RU" dirty="0" err="1">
                <a:solidFill>
                  <a:srgbClr val="1F5A85"/>
                </a:solidFill>
                <a:latin typeface="Lucida Grande" charset="0"/>
              </a:rPr>
              <a:t>Медийная</a:t>
            </a:r>
            <a:r>
              <a:rPr lang="ru-RU" dirty="0">
                <a:solidFill>
                  <a:srgbClr val="1F5A85"/>
                </a:solidFill>
                <a:latin typeface="Lucida Grande" charset="0"/>
              </a:rPr>
              <a:t> и контекстная реклама важны, но нужно использовать и PR, рекламу в социальных сетях и пр. Целевая аудитория по разному воспринимает различные среды и различную рекламу – комплексное воздействие дает синергетический эффект.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469" y="3167857"/>
            <a:ext cx="2971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159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5888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806450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400" b="1">
                <a:solidFill>
                  <a:srgbClr val="FFFFFF"/>
                </a:solidFill>
                <a:latin typeface="Lucida Grande" charset="0"/>
              </a:rPr>
              <a:t>Пусть каждый риск будет маленьким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857500"/>
            <a:ext cx="2273300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357313"/>
            <a:ext cx="2876550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286000"/>
            <a:ext cx="2571750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097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88913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-372" y="1124744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b="1" dirty="0">
                <a:solidFill>
                  <a:srgbClr val="1F5A85"/>
                </a:solidFill>
                <a:latin typeface="Lucida Grande" charset="0"/>
              </a:rPr>
              <a:t>Почта </a:t>
            </a:r>
            <a:r>
              <a:rPr lang="ru-RU" b="1" dirty="0" err="1">
                <a:solidFill>
                  <a:srgbClr val="1F5A85"/>
                </a:solidFill>
                <a:latin typeface="Lucida Grande" charset="0"/>
              </a:rPr>
              <a:t>Mail.Ru</a:t>
            </a:r>
            <a:r>
              <a:rPr lang="ru-RU" b="1" dirty="0">
                <a:solidFill>
                  <a:srgbClr val="1F5A85"/>
                </a:solidFill>
                <a:latin typeface="Lucida Grande" charset="0"/>
              </a:rPr>
              <a:t> вошла в четверку крупнейших в мире по дневной </a:t>
            </a:r>
            <a:r>
              <a:rPr lang="ru-RU" b="1" dirty="0" smtClean="0">
                <a:solidFill>
                  <a:srgbClr val="1F5A85"/>
                </a:solidFill>
                <a:latin typeface="Lucida Grande" charset="0"/>
              </a:rPr>
              <a:t>аудитории</a:t>
            </a:r>
            <a:endParaRPr lang="ru-RU" b="1" dirty="0">
              <a:solidFill>
                <a:srgbClr val="1F5A85"/>
              </a:solidFill>
              <a:latin typeface="Lucida Grande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263"/>
            <a:ext cx="91440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52413" y="5229225"/>
            <a:ext cx="3859212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ru-RU" sz="900" i="1">
                <a:solidFill>
                  <a:srgbClr val="FFFFFF"/>
                </a:solidFill>
                <a:latin typeface="Lucida Grande" charset="0"/>
              </a:rPr>
              <a:t>*Статистика приведена в разрезе международного исследования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68313" y="59499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52413" y="5349875"/>
            <a:ext cx="86407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dirty="0">
                <a:solidFill>
                  <a:srgbClr val="1F5A85"/>
                </a:solidFill>
                <a:latin typeface="Lucida Grande" charset="0"/>
              </a:rPr>
              <a:t>Почта </a:t>
            </a:r>
            <a:r>
              <a:rPr lang="ru-RU" dirty="0" err="1">
                <a:solidFill>
                  <a:srgbClr val="1F5A85"/>
                </a:solidFill>
                <a:latin typeface="Lucida Grande" charset="0"/>
              </a:rPr>
              <a:t>Mail.Ru</a:t>
            </a:r>
            <a:r>
              <a:rPr lang="ru-RU" dirty="0">
                <a:solidFill>
                  <a:srgbClr val="1F5A85"/>
                </a:solidFill>
                <a:latin typeface="Lucida Grande" charset="0"/>
              </a:rPr>
              <a:t> укрепилась на четвертой позиции в мире по дневной аудитории, уступая лишь </a:t>
            </a:r>
            <a:r>
              <a:rPr lang="ru-RU" dirty="0" err="1">
                <a:solidFill>
                  <a:srgbClr val="1F5A85"/>
                </a:solidFill>
                <a:latin typeface="Lucida Grande" charset="0"/>
              </a:rPr>
              <a:t>Hotmail</a:t>
            </a:r>
            <a:r>
              <a:rPr lang="ru-RU" dirty="0">
                <a:solidFill>
                  <a:srgbClr val="1F5A85"/>
                </a:solidFill>
                <a:latin typeface="Lucida Grande" charset="0"/>
              </a:rPr>
              <a:t>, </a:t>
            </a:r>
            <a:r>
              <a:rPr lang="ru-RU" dirty="0" err="1">
                <a:solidFill>
                  <a:srgbClr val="1F5A85"/>
                </a:solidFill>
                <a:latin typeface="Lucida Grande" charset="0"/>
              </a:rPr>
              <a:t>Yahoo</a:t>
            </a:r>
            <a:r>
              <a:rPr lang="ru-RU" dirty="0">
                <a:solidFill>
                  <a:srgbClr val="1F5A85"/>
                </a:solidFill>
                <a:latin typeface="Lucida Grande" charset="0"/>
              </a:rPr>
              <a:t>! и </a:t>
            </a:r>
            <a:r>
              <a:rPr lang="ru-RU" dirty="0" err="1">
                <a:solidFill>
                  <a:srgbClr val="1F5A85"/>
                </a:solidFill>
                <a:latin typeface="Lucida Grande" charset="0"/>
              </a:rPr>
              <a:t>Gmail</a:t>
            </a:r>
            <a:r>
              <a:rPr lang="ru-RU" dirty="0">
                <a:solidFill>
                  <a:srgbClr val="1F5A85"/>
                </a:solidFill>
                <a:latin typeface="Lucida Grande" charset="0"/>
              </a:rPr>
              <a:t> (по данным </a:t>
            </a:r>
            <a:r>
              <a:rPr lang="ru-RU" dirty="0" err="1">
                <a:solidFill>
                  <a:srgbClr val="1F5A85"/>
                </a:solidFill>
                <a:latin typeface="Lucida Grande" charset="0"/>
              </a:rPr>
              <a:t>ComScore</a:t>
            </a:r>
            <a:r>
              <a:rPr lang="ru-RU" dirty="0">
                <a:solidFill>
                  <a:srgbClr val="1F5A85"/>
                </a:solidFill>
                <a:latin typeface="Lucida Grande" charset="0"/>
              </a:rPr>
              <a:t>, январь 2012 г.). Ближайший конкурент, почтовый сервис AOL, отстает от </a:t>
            </a:r>
            <a:r>
              <a:rPr lang="ru-RU" dirty="0" err="1">
                <a:solidFill>
                  <a:srgbClr val="1F5A85"/>
                </a:solidFill>
                <a:latin typeface="Lucida Grande" charset="0"/>
              </a:rPr>
              <a:t>Mail.Ru</a:t>
            </a:r>
            <a:r>
              <a:rPr lang="ru-RU" dirty="0">
                <a:solidFill>
                  <a:srgbClr val="1F5A85"/>
                </a:solidFill>
                <a:latin typeface="Lucida Grande" charset="0"/>
              </a:rPr>
              <a:t> на 1,5 млн. пользователей. </a:t>
            </a:r>
          </a:p>
        </p:txBody>
      </p:sp>
    </p:spTree>
    <p:extLst>
      <p:ext uri="{BB962C8B-B14F-4D97-AF65-F5344CB8AC3E}">
        <p14:creationId xmlns:p14="http://schemas.microsoft.com/office/powerpoint/2010/main" val="4097109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5888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583682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400" b="1">
                <a:solidFill>
                  <a:srgbClr val="FFFFFF"/>
                </a:solidFill>
                <a:latin typeface="Lucida Grande" charset="0"/>
              </a:rPr>
              <a:t>Миксуем форматы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00112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000250"/>
            <a:ext cx="7772400" cy="428625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000" b="1">
                <a:solidFill>
                  <a:srgbClr val="FFFFFF"/>
                </a:solidFill>
                <a:latin typeface="Lucida Grande" charset="0"/>
              </a:rPr>
              <a:t>Главная страница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 rot="6960000">
            <a:off x="-5408613" y="2160588"/>
            <a:ext cx="42338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71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5888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-130175" y="575468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400" b="1" dirty="0" err="1">
                <a:solidFill>
                  <a:srgbClr val="FFFFFF"/>
                </a:solidFill>
                <a:latin typeface="Lucida Grande" charset="0"/>
              </a:rPr>
              <a:t>Миксуем</a:t>
            </a:r>
            <a:r>
              <a:rPr lang="ru-RU" sz="2400" b="1" dirty="0">
                <a:solidFill>
                  <a:srgbClr val="FFFFFF"/>
                </a:solidFill>
                <a:latin typeface="Lucida Grande" charset="0"/>
              </a:rPr>
              <a:t> форматы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428750"/>
            <a:ext cx="7772400" cy="642938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000" b="1">
                <a:solidFill>
                  <a:srgbClr val="FFFFFF"/>
                </a:solidFill>
                <a:latin typeface="Lucida Grande" charset="0"/>
              </a:rPr>
              <a:t>Новости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 rot="6960000">
            <a:off x="-5408613" y="2160588"/>
            <a:ext cx="42338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66225" cy="389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4413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88913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3068638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3200" b="1" dirty="0" err="1" smtClean="0">
                <a:solidFill>
                  <a:srgbClr val="1F5A85"/>
                </a:solidFill>
                <a:latin typeface="Lucida Grande" charset="0"/>
              </a:rPr>
              <a:t>Нестандарты</a:t>
            </a:r>
            <a:r>
              <a:rPr lang="ru-RU" sz="3200" b="1" dirty="0" smtClean="0">
                <a:solidFill>
                  <a:srgbClr val="1F5A85"/>
                </a:solidFill>
                <a:latin typeface="Lucida Grande" charset="0"/>
              </a:rPr>
              <a:t> - хорошо!</a:t>
            </a:r>
            <a:endParaRPr lang="ru-RU" sz="3200" b="1" dirty="0">
              <a:solidFill>
                <a:srgbClr val="1F5A85"/>
              </a:solidFill>
              <a:latin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75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90488"/>
            <a:ext cx="8229600" cy="1509712"/>
          </a:xfrm>
          <a:prstGeom prst="rect">
            <a:avLst/>
          </a:prstGeo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400" b="1" dirty="0" err="1" smtClean="0">
                <a:solidFill>
                  <a:srgbClr val="FFFFFF"/>
                </a:solidFill>
                <a:latin typeface="Lucida Grande" charset="0"/>
              </a:rPr>
              <a:t>Нестандарты</a:t>
            </a:r>
            <a:r>
              <a:rPr lang="ru-RU" sz="2400" b="1" dirty="0" smtClean="0">
                <a:solidFill>
                  <a:srgbClr val="FFFFFF"/>
                </a:solidFill>
                <a:latin typeface="Lucida Grande" charset="0"/>
              </a:rPr>
              <a:t>:</a:t>
            </a:r>
            <a:endParaRPr lang="ru-RU" sz="2400" b="1" dirty="0">
              <a:solidFill>
                <a:srgbClr val="FFFFFF"/>
              </a:solidFill>
              <a:latin typeface="Lucida Grande" charset="0"/>
            </a:endParaRPr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82588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ru-RU" sz="2000" b="1" dirty="0">
                <a:solidFill>
                  <a:srgbClr val="1F5A85"/>
                </a:solidFill>
                <a:latin typeface="Lucida Grande" charset="0"/>
              </a:rPr>
              <a:t>Все что выходит за рамки официального прайс-листа и не является баннерным или контекстным размещениями: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ru-RU" sz="2000" b="1" dirty="0">
              <a:solidFill>
                <a:srgbClr val="1F5A85"/>
              </a:solidFill>
              <a:latin typeface="Lucida Grande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ru-RU" sz="2000" b="1" dirty="0">
              <a:solidFill>
                <a:srgbClr val="1F5A85"/>
              </a:solidFill>
              <a:latin typeface="Lucida Grande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</a:pPr>
            <a:r>
              <a:rPr lang="ru-RU" sz="2400" dirty="0">
                <a:solidFill>
                  <a:srgbClr val="1F5A85"/>
                </a:solidFill>
                <a:latin typeface="Lucida Grande" charset="0"/>
              </a:rPr>
              <a:t>PR-инструменты- статьи, консультации, опросы</a:t>
            </a:r>
          </a:p>
          <a:p>
            <a:pPr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</a:pPr>
            <a:r>
              <a:rPr lang="ru-RU" sz="2400" dirty="0" err="1">
                <a:solidFill>
                  <a:srgbClr val="1F5A85"/>
                </a:solidFill>
              </a:rPr>
              <a:t>Имиджевые</a:t>
            </a:r>
            <a:r>
              <a:rPr lang="ru-RU" sz="2400" dirty="0">
                <a:solidFill>
                  <a:srgbClr val="1F5A85"/>
                </a:solidFill>
              </a:rPr>
              <a:t> размещения - спонсирование контента сайта</a:t>
            </a:r>
          </a:p>
          <a:p>
            <a:pPr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</a:pPr>
            <a:r>
              <a:rPr lang="ru-RU" sz="2400" dirty="0">
                <a:solidFill>
                  <a:srgbClr val="1F5A85"/>
                </a:solidFill>
              </a:rPr>
              <a:t>Полноэкранные заставки и баннеры с </a:t>
            </a:r>
            <a:r>
              <a:rPr lang="ru-RU" sz="2400" dirty="0" err="1">
                <a:solidFill>
                  <a:srgbClr val="1F5A85"/>
                </a:solidFill>
              </a:rPr>
              <a:t>расхлопом</a:t>
            </a:r>
            <a:endParaRPr lang="ru-RU" sz="2400" dirty="0">
              <a:solidFill>
                <a:srgbClr val="1F5A85"/>
              </a:solidFill>
            </a:endParaRPr>
          </a:p>
          <a:p>
            <a:pPr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</a:pPr>
            <a:r>
              <a:rPr lang="ru-RU" sz="2400" dirty="0" err="1">
                <a:solidFill>
                  <a:srgbClr val="1F5A85"/>
                </a:solidFill>
              </a:rPr>
              <a:t>Трафикообразующие</a:t>
            </a:r>
            <a:r>
              <a:rPr lang="ru-RU" sz="2400" dirty="0">
                <a:solidFill>
                  <a:srgbClr val="1F5A85"/>
                </a:solidFill>
              </a:rPr>
              <a:t> размещения (закладки) 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SzTx/>
              <a:buFontTx/>
              <a:buNone/>
            </a:pPr>
            <a:endParaRPr lang="ru-RU" sz="2400" dirty="0">
              <a:solidFill>
                <a:srgbClr val="1F5A85"/>
              </a:solidFill>
            </a:endParaRPr>
          </a:p>
          <a:p>
            <a:pPr>
              <a:lnSpc>
                <a:spcPct val="100000"/>
              </a:lnSpc>
              <a:spcBef>
                <a:spcPts val="800"/>
              </a:spcBef>
              <a:buClrTx/>
              <a:buSzTx/>
              <a:buFontTx/>
              <a:buNone/>
            </a:pPr>
            <a:endParaRPr lang="ru-RU" sz="2400" dirty="0">
              <a:solidFill>
                <a:srgbClr val="1F5A85"/>
              </a:solidFill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466013" y="6392863"/>
            <a:ext cx="30638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</a:pPr>
            <a:fld id="{B61DA244-7A5A-4F44-890D-8875CD26A9C0}" type="slidenum">
              <a:rPr lang="ru-RU">
                <a:solidFill>
                  <a:srgbClr val="000000"/>
                </a:solidFill>
                <a:latin typeface="Lucida Grande" charset="0"/>
              </a:rPr>
              <a:pPr hangingPunct="1">
                <a:lnSpc>
                  <a:spcPct val="100000"/>
                </a:lnSpc>
              </a:pPr>
              <a:t>43</a:t>
            </a:fld>
            <a:endParaRPr lang="ru-RU">
              <a:solidFill>
                <a:srgbClr val="000000"/>
              </a:solidFill>
              <a:latin typeface="Lucida Grande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88913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025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90488"/>
            <a:ext cx="8229600" cy="1123950"/>
          </a:xfrm>
          <a:prstGeom prst="rect">
            <a:avLst/>
          </a:prstGeo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000" b="1" dirty="0">
                <a:solidFill>
                  <a:srgbClr val="FFFFFF"/>
                </a:solidFill>
                <a:latin typeface="Lucida Grande" charset="0"/>
              </a:rPr>
              <a:t>Проведение опроса</a:t>
            </a:r>
            <a:r>
              <a:rPr lang="ru-RU" sz="2000" b="1" dirty="0" smtClean="0">
                <a:solidFill>
                  <a:srgbClr val="FFFFFF"/>
                </a:solidFill>
                <a:latin typeface="Lucida Grande" charset="0"/>
              </a:rPr>
              <a:t>/</a:t>
            </a:r>
            <a:br>
              <a:rPr lang="ru-RU" sz="2000" b="1" dirty="0" smtClean="0">
                <a:solidFill>
                  <a:srgbClr val="FFFFFF"/>
                </a:solidFill>
                <a:latin typeface="Lucida Grande" charset="0"/>
              </a:rPr>
            </a:br>
            <a:r>
              <a:rPr lang="ru-RU" sz="2000" b="1" dirty="0" smtClean="0">
                <a:solidFill>
                  <a:srgbClr val="FFFFFF"/>
                </a:solidFill>
                <a:latin typeface="Lucida Grande" charset="0"/>
              </a:rPr>
              <a:t>голосования</a:t>
            </a:r>
            <a:endParaRPr lang="ru-RU" sz="2000" b="1" dirty="0">
              <a:solidFill>
                <a:srgbClr val="FFFFFF"/>
              </a:solidFill>
              <a:latin typeface="Lucida Grande" charset="0"/>
            </a:endParaRP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7466013" y="6392863"/>
            <a:ext cx="30638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</a:pPr>
            <a:fld id="{E11AEAFD-227F-4FA4-B2C7-C8CDCBC16390}" type="slidenum">
              <a:rPr lang="ru-RU">
                <a:solidFill>
                  <a:srgbClr val="000000"/>
                </a:solidFill>
                <a:latin typeface="Lucida Grande" charset="0"/>
              </a:rPr>
              <a:pPr hangingPunct="1">
                <a:lnSpc>
                  <a:spcPct val="100000"/>
                </a:lnSpc>
              </a:pPr>
              <a:t>44</a:t>
            </a:fld>
            <a:endParaRPr lang="ru-RU">
              <a:solidFill>
                <a:srgbClr val="000000"/>
              </a:solidFill>
              <a:latin typeface="Lucida Grande" charset="0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142875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285875"/>
            <a:ext cx="2254250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3500438"/>
            <a:ext cx="2286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214313" y="1285875"/>
            <a:ext cx="3786187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ru-RU" dirty="0">
                <a:solidFill>
                  <a:srgbClr val="1F5A85"/>
                </a:solidFill>
                <a:latin typeface="Lucida Grande" charset="0"/>
              </a:rPr>
              <a:t>Создание специального опроса/голосования по клиентскому контенту + </a:t>
            </a:r>
            <a:r>
              <a:rPr lang="ru-RU" dirty="0" err="1">
                <a:solidFill>
                  <a:srgbClr val="1F5A85"/>
                </a:solidFill>
                <a:latin typeface="Lucida Grande" charset="0"/>
              </a:rPr>
              <a:t>кликабельный</a:t>
            </a:r>
            <a:r>
              <a:rPr lang="ru-RU" dirty="0">
                <a:solidFill>
                  <a:srgbClr val="1F5A85"/>
                </a:solidFill>
                <a:latin typeface="Lucida Grande" charset="0"/>
              </a:rPr>
              <a:t> логотип клиента на 2х кадрах опроса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214313" y="2857500"/>
            <a:ext cx="54324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b="1">
                <a:solidFill>
                  <a:srgbClr val="FFFFFF"/>
                </a:solidFill>
                <a:latin typeface="Lucida Grande" charset="0"/>
              </a:rPr>
              <a:t>Опрос включает:</a:t>
            </a: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285750" y="3286125"/>
            <a:ext cx="3214688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342900" indent="-341313" hangingPunct="1">
              <a:lnSpc>
                <a:spcPct val="100000"/>
              </a:lnSpc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dirty="0" err="1">
                <a:solidFill>
                  <a:srgbClr val="1F5A85"/>
                </a:solidFill>
                <a:latin typeface="Lucida Grande" charset="0"/>
              </a:rPr>
              <a:t>Кликабельный</a:t>
            </a:r>
            <a:r>
              <a:rPr lang="ru-RU" dirty="0">
                <a:solidFill>
                  <a:srgbClr val="1F5A85"/>
                </a:solidFill>
                <a:latin typeface="Lucida Grande" charset="0"/>
              </a:rPr>
              <a:t> логотип</a:t>
            </a:r>
          </a:p>
          <a:p>
            <a:pPr marL="342900" indent="-341313" hangingPunct="1">
              <a:lnSpc>
                <a:spcPct val="100000"/>
              </a:lnSpc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dirty="0">
                <a:solidFill>
                  <a:srgbClr val="1F5A85"/>
                </a:solidFill>
                <a:latin typeface="Lucida Grande" charset="0"/>
              </a:rPr>
              <a:t>Вопрос</a:t>
            </a:r>
          </a:p>
          <a:p>
            <a:pPr marL="342900" indent="-341313" hangingPunct="1">
              <a:lnSpc>
                <a:spcPct val="100000"/>
              </a:lnSpc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dirty="0">
                <a:solidFill>
                  <a:srgbClr val="1F5A85"/>
                </a:solidFill>
                <a:latin typeface="Lucida Grande" charset="0"/>
              </a:rPr>
              <a:t>До 5 ответов</a:t>
            </a:r>
          </a:p>
          <a:p>
            <a:pPr marL="342900" indent="-341313" hangingPunct="1">
              <a:lnSpc>
                <a:spcPct val="100000"/>
              </a:lnSpc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dirty="0">
                <a:solidFill>
                  <a:srgbClr val="1F5A85"/>
                </a:solidFill>
                <a:latin typeface="Lucida Grande" charset="0"/>
              </a:rPr>
              <a:t>Кнопку «ответить» ведущую к результатам опроса</a:t>
            </a:r>
          </a:p>
          <a:p>
            <a:pPr marL="342900" indent="-341313" hangingPunct="1">
              <a:lnSpc>
                <a:spcPct val="100000"/>
              </a:lnSpc>
              <a:buSzPct val="45000"/>
              <a:buFont typeface="Times New Roman" pitchFamily="16" charset="0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dirty="0" err="1">
                <a:solidFill>
                  <a:srgbClr val="1F5A85"/>
                </a:solidFill>
                <a:latin typeface="Lucida Grande" charset="0"/>
              </a:rPr>
              <a:t>Кликабельную</a:t>
            </a:r>
            <a:r>
              <a:rPr lang="ru-RU" dirty="0">
                <a:solidFill>
                  <a:srgbClr val="1F5A85"/>
                </a:solidFill>
                <a:latin typeface="Lucida Grande" charset="0"/>
              </a:rPr>
              <a:t> кнопку в результатах опроса</a:t>
            </a:r>
          </a:p>
        </p:txBody>
      </p:sp>
    </p:spTree>
    <p:extLst>
      <p:ext uri="{BB962C8B-B14F-4D97-AF65-F5344CB8AC3E}">
        <p14:creationId xmlns:p14="http://schemas.microsoft.com/office/powerpoint/2010/main" val="1144673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5888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-142875" y="304041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400" b="1" dirty="0">
                <a:solidFill>
                  <a:srgbClr val="FFFFFF"/>
                </a:solidFill>
                <a:latin typeface="Lucida Grande" charset="0"/>
              </a:rPr>
              <a:t>Проведение </a:t>
            </a:r>
            <a:r>
              <a:rPr lang="ru-RU" sz="2000" b="1" dirty="0">
                <a:solidFill>
                  <a:srgbClr val="FFFFFF"/>
                </a:solidFill>
                <a:latin typeface="Lucida Grande" charset="0"/>
              </a:rPr>
              <a:t>опроса</a:t>
            </a:r>
            <a:r>
              <a:rPr lang="ru-RU" sz="2000" b="1" dirty="0" smtClean="0">
                <a:solidFill>
                  <a:srgbClr val="FFFFFF"/>
                </a:solidFill>
                <a:latin typeface="Lucida Grande" charset="0"/>
              </a:rPr>
              <a:t>/</a:t>
            </a:r>
          </a:p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000" b="1" dirty="0" smtClean="0">
                <a:solidFill>
                  <a:srgbClr val="FFFFFF"/>
                </a:solidFill>
                <a:latin typeface="Lucida Grande" charset="0"/>
              </a:rPr>
              <a:t>голосования</a:t>
            </a:r>
            <a:endParaRPr lang="ru-RU" sz="2000" b="1" dirty="0">
              <a:solidFill>
                <a:srgbClr val="FFFFFF"/>
              </a:solidFill>
              <a:latin typeface="Lucida Grande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428750"/>
            <a:ext cx="4214813" cy="5000625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ru-RU" sz="2000">
                <a:solidFill>
                  <a:srgbClr val="1F5A85"/>
                </a:solidFill>
                <a:latin typeface="Lucida Grande" charset="0"/>
              </a:rPr>
              <a:t>	Опрос -это хороший маркетинговый инструмент, если вам необходимо оценить интерес или уровень спроса у целевой аудитории </a:t>
            </a:r>
            <a:br>
              <a:rPr lang="ru-RU" sz="2000">
                <a:solidFill>
                  <a:srgbClr val="1F5A85"/>
                </a:solidFill>
                <a:latin typeface="Lucida Grande" charset="0"/>
              </a:rPr>
            </a:br>
            <a:r>
              <a:rPr lang="ru-RU" sz="2000">
                <a:solidFill>
                  <a:srgbClr val="1F5A85"/>
                </a:solidFill>
                <a:latin typeface="Lucida Grande" charset="0"/>
              </a:rPr>
              <a:t/>
            </a:r>
            <a:br>
              <a:rPr lang="ru-RU" sz="2000">
                <a:solidFill>
                  <a:srgbClr val="1F5A85"/>
                </a:solidFill>
                <a:latin typeface="Lucida Grande" charset="0"/>
              </a:rPr>
            </a:br>
            <a:r>
              <a:rPr lang="ru-RU" sz="2000">
                <a:solidFill>
                  <a:srgbClr val="1F5A85"/>
                </a:solidFill>
                <a:latin typeface="Lucida Grande" charset="0"/>
              </a:rPr>
              <a:t>Оплата производится за клик (</a:t>
            </a:r>
            <a:r>
              <a:rPr lang="ru-RU" sz="2000" b="1">
                <a:solidFill>
                  <a:srgbClr val="1F5A85"/>
                </a:solidFill>
                <a:latin typeface="Lucida Grande" charset="0"/>
              </a:rPr>
              <a:t>ответ</a:t>
            </a:r>
            <a:r>
              <a:rPr lang="ru-RU" sz="2000">
                <a:solidFill>
                  <a:srgbClr val="1F5A85"/>
                </a:solidFill>
                <a:latin typeface="Lucida Grande" charset="0"/>
              </a:rPr>
              <a:t>), при этом количество показов неограничено</a:t>
            </a:r>
            <a:br>
              <a:rPr lang="ru-RU" sz="2000">
                <a:solidFill>
                  <a:srgbClr val="1F5A85"/>
                </a:solidFill>
                <a:latin typeface="Lucida Grande" charset="0"/>
              </a:rPr>
            </a:br>
            <a:r>
              <a:rPr lang="ru-RU" sz="2000">
                <a:solidFill>
                  <a:srgbClr val="1F5A85"/>
                </a:solidFill>
                <a:latin typeface="Lucida Grande" charset="0"/>
              </a:rPr>
              <a:t/>
            </a:r>
            <a:br>
              <a:rPr lang="ru-RU" sz="2000">
                <a:solidFill>
                  <a:srgbClr val="1F5A85"/>
                </a:solidFill>
                <a:latin typeface="Lucida Grande" charset="0"/>
              </a:rPr>
            </a:br>
            <a:r>
              <a:rPr lang="ru-RU" sz="2000">
                <a:solidFill>
                  <a:srgbClr val="1F5A85"/>
                </a:solidFill>
                <a:latin typeface="Lucida Grande" charset="0"/>
              </a:rPr>
              <a:t>Вы можете выбирать любые  доступные таргетинги</a:t>
            </a:r>
            <a:br>
              <a:rPr lang="ru-RU" sz="2000">
                <a:solidFill>
                  <a:srgbClr val="1F5A85"/>
                </a:solidFill>
                <a:latin typeface="Lucida Grande" charset="0"/>
              </a:rPr>
            </a:br>
            <a:r>
              <a:rPr lang="ru-RU" sz="2000">
                <a:solidFill>
                  <a:srgbClr val="1F5A85"/>
                </a:solidFill>
                <a:latin typeface="Lucida Grande" charset="0"/>
              </a:rPr>
              <a:t/>
            </a:r>
            <a:br>
              <a:rPr lang="ru-RU" sz="2000">
                <a:solidFill>
                  <a:srgbClr val="1F5A85"/>
                </a:solidFill>
                <a:latin typeface="Lucida Grande" charset="0"/>
              </a:rPr>
            </a:br>
            <a:r>
              <a:rPr lang="ru-RU" sz="2000">
                <a:solidFill>
                  <a:srgbClr val="1F5A85"/>
                </a:solidFill>
                <a:latin typeface="Lucida Grande" charset="0"/>
              </a:rPr>
              <a:t>На опросы отменены Сезонные Коэффициенты</a:t>
            </a:r>
            <a:br>
              <a:rPr lang="ru-RU" sz="2000">
                <a:solidFill>
                  <a:srgbClr val="1F5A85"/>
                </a:solidFill>
                <a:latin typeface="Lucida Grande" charset="0"/>
              </a:rPr>
            </a:br>
            <a:endParaRPr lang="ru-RU" sz="2000">
              <a:solidFill>
                <a:srgbClr val="1F5A85"/>
              </a:solidFill>
              <a:latin typeface="Lucida Grande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 rot="6960000">
            <a:off x="-5408613" y="2160588"/>
            <a:ext cx="42338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00188"/>
            <a:ext cx="2305050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3214688"/>
            <a:ext cx="22860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366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5888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-130175" y="532606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400" b="1" dirty="0">
                <a:solidFill>
                  <a:srgbClr val="FFFFFF"/>
                </a:solidFill>
                <a:latin typeface="Lucida Grande" charset="0"/>
              </a:rPr>
              <a:t>PR-статья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428750"/>
            <a:ext cx="4214813" cy="5000625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ru-RU" sz="2000">
                <a:solidFill>
                  <a:srgbClr val="FFFFFF"/>
                </a:solidFill>
                <a:latin typeface="Lucida Grande" charset="0"/>
              </a:rPr>
              <a:t>	</a:t>
            </a:r>
            <a:br>
              <a:rPr lang="ru-RU" sz="2000">
                <a:solidFill>
                  <a:srgbClr val="FFFFFF"/>
                </a:solidFill>
                <a:latin typeface="Lucida Grande" charset="0"/>
              </a:rPr>
            </a:br>
            <a:endParaRPr lang="ru-RU" sz="2000">
              <a:solidFill>
                <a:srgbClr val="FFFFFF"/>
              </a:solidFill>
              <a:latin typeface="Lucida Grande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 rot="6960000">
            <a:off x="-5408613" y="2160588"/>
            <a:ext cx="42338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785813"/>
            <a:ext cx="34559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8534400" cy="404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628900"/>
            <a:ext cx="6143625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2" name="AutoShape 8"/>
          <p:cNvSpPr>
            <a:spLocks noChangeArrowheads="1"/>
          </p:cNvSpPr>
          <p:nvPr/>
        </p:nvSpPr>
        <p:spPr bwMode="auto">
          <a:xfrm rot="1140000">
            <a:off x="1820863" y="3446463"/>
            <a:ext cx="2382837" cy="223837"/>
          </a:xfrm>
          <a:prstGeom prst="rightArrow">
            <a:avLst>
              <a:gd name="adj1" fmla="val 50000"/>
              <a:gd name="adj2" fmla="val 266135"/>
            </a:avLst>
          </a:prstGeom>
          <a:solidFill>
            <a:srgbClr val="FF0000"/>
          </a:solidFill>
          <a:ln w="936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637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5888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806450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400" b="1">
                <a:solidFill>
                  <a:srgbClr val="FFFFFF"/>
                </a:solidFill>
                <a:latin typeface="Lucida Grande" charset="0"/>
              </a:rPr>
              <a:t>PR-статья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 rot="6960000">
            <a:off x="-5408613" y="2160588"/>
            <a:ext cx="42338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785813"/>
            <a:ext cx="34559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26539"/>
            <a:ext cx="5624513" cy="3871913"/>
          </a:xfrm>
          <a:prstGeom prst="rect">
            <a:avLst/>
          </a:prstGeom>
          <a:noFill/>
          <a:ln w="9360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981" y="1928027"/>
            <a:ext cx="4140200" cy="2259012"/>
          </a:xfrm>
          <a:prstGeom prst="rect">
            <a:avLst/>
          </a:prstGeom>
          <a:noFill/>
          <a:ln w="9360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6" name="AutoShape 8"/>
          <p:cNvSpPr>
            <a:spLocks noChangeArrowheads="1"/>
          </p:cNvSpPr>
          <p:nvPr/>
        </p:nvSpPr>
        <p:spPr bwMode="auto">
          <a:xfrm>
            <a:off x="4143375" y="3143250"/>
            <a:ext cx="1214438" cy="223838"/>
          </a:xfrm>
          <a:prstGeom prst="rightArrow">
            <a:avLst>
              <a:gd name="adj1" fmla="val 50000"/>
              <a:gd name="adj2" fmla="val 135638"/>
            </a:avLst>
          </a:prstGeom>
          <a:solidFill>
            <a:srgbClr val="FF0000"/>
          </a:solidFill>
          <a:ln w="936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0" y="5545966"/>
            <a:ext cx="91440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1587" hangingPunct="1">
              <a:lnSpc>
                <a:spcPct val="100000"/>
              </a:lnSpc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ru-RU" dirty="0">
              <a:solidFill>
                <a:srgbClr val="1F5A85"/>
              </a:solidFill>
              <a:latin typeface="Lucida Grande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112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57188" y="4286250"/>
            <a:ext cx="8358187" cy="142875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endParaRPr lang="ru-RU" sz="2000" dirty="0" smtClean="0">
              <a:solidFill>
                <a:schemeClr val="tx2">
                  <a:lumMod val="20000"/>
                  <a:lumOff val="80000"/>
                </a:schemeClr>
              </a:solidFill>
              <a:latin typeface="Arial Narrow" pitchFamily="34" charset="0"/>
              <a:cs typeface="+mn-cs"/>
            </a:endParaRPr>
          </a:p>
          <a:p>
            <a:pPr>
              <a:defRPr/>
            </a:pPr>
            <a:r>
              <a:rPr lang="ru-RU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Лилия </a:t>
            </a:r>
            <a:r>
              <a:rPr lang="ru-RU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Зиладинова</a:t>
            </a:r>
            <a:endParaRPr lang="ru-RU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en-US" sz="2400" dirty="0" err="1" smtClean="0">
                <a:latin typeface="+mn-lt"/>
                <a:cs typeface="+mn-cs"/>
              </a:rPr>
              <a:t>ziladinova@or</a:t>
            </a:r>
            <a:r>
              <a:rPr lang="ru-RU" sz="2400" dirty="0" smtClean="0">
                <a:latin typeface="+mn-lt"/>
                <a:cs typeface="+mn-cs"/>
              </a:rPr>
              <a:t>р.</a:t>
            </a:r>
            <a:r>
              <a:rPr lang="en-US" sz="2400" dirty="0" smtClean="0">
                <a:latin typeface="+mn-lt"/>
                <a:cs typeface="+mn-cs"/>
              </a:rPr>
              <a:t>mail.ru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89277030305</a:t>
            </a:r>
            <a:endParaRPr lang="ru-RU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3714750"/>
            <a:ext cx="8964488" cy="571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Вопросы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1140793"/>
            <a:ext cx="8229600" cy="642937"/>
          </a:xfrm>
          <a:prstGeom prst="rect">
            <a:avLst/>
          </a:prstGeo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1800" b="1" dirty="0">
                <a:solidFill>
                  <a:srgbClr val="1F5A85"/>
                </a:solidFill>
                <a:latin typeface="Lucida Grande" charset="0"/>
              </a:rPr>
              <a:t>Одноклассники – самый успешный год в истории</a:t>
            </a: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7466013" y="6392863"/>
            <a:ext cx="30638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</a:pPr>
            <a:fld id="{6022FF03-20C4-46C5-A20A-41E2BBD9E1B1}" type="slidenum">
              <a:rPr lang="ru-RU">
                <a:solidFill>
                  <a:srgbClr val="000000"/>
                </a:solidFill>
                <a:latin typeface="Lucida Grande" charset="0"/>
              </a:rPr>
              <a:pPr hangingPunct="1">
                <a:lnSpc>
                  <a:spcPct val="100000"/>
                </a:lnSpc>
              </a:pPr>
              <a:t>5</a:t>
            </a:fld>
            <a:endParaRPr lang="ru-RU">
              <a:solidFill>
                <a:srgbClr val="000000"/>
              </a:solidFill>
              <a:latin typeface="Lucida Grande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83730"/>
            <a:ext cx="6889899" cy="458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88913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144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250825" y="1196975"/>
            <a:ext cx="7921625" cy="503238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Проникновение интернета в возрастных группах в ПФО</a:t>
            </a:r>
            <a:endParaRPr lang="ru-RU" sz="1800" dirty="0" smtClean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</p:txBody>
      </p:sp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3563938" y="2349500"/>
            <a:ext cx="1466850" cy="3067050"/>
            <a:chOff x="2708176" y="1709192"/>
            <a:chExt cx="2016224" cy="4680520"/>
          </a:xfrm>
        </p:grpSpPr>
        <p:pic>
          <p:nvPicPr>
            <p:cNvPr id="14361" name="Рисунок 5" descr="человек.jpg"/>
            <p:cNvPicPr>
              <a:picLocks noChangeAspect="1"/>
            </p:cNvPicPr>
            <p:nvPr/>
          </p:nvPicPr>
          <p:blipFill>
            <a:blip r:embed="rId3" cstate="print">
              <a:lum bright="72000"/>
            </a:blip>
            <a:srcRect l="30154" t="3223" r="30154" b="4642"/>
            <a:stretch>
              <a:fillRect/>
            </a:stretch>
          </p:blipFill>
          <p:spPr bwMode="auto">
            <a:xfrm>
              <a:off x="2708176" y="1709192"/>
              <a:ext cx="2016224" cy="4680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2" name="Рисунок 6" descr="человек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/>
            </a:blip>
            <a:srcRect l="30154" t="34242" r="30154" b="4642"/>
            <a:stretch>
              <a:fillRect/>
            </a:stretch>
          </p:blipFill>
          <p:spPr bwMode="auto">
            <a:xfrm>
              <a:off x="2708176" y="3284984"/>
              <a:ext cx="2016224" cy="3104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10"/>
          <p:cNvGrpSpPr>
            <a:grpSpLocks/>
          </p:cNvGrpSpPr>
          <p:nvPr/>
        </p:nvGrpSpPr>
        <p:grpSpPr bwMode="auto">
          <a:xfrm>
            <a:off x="6365875" y="2457450"/>
            <a:ext cx="1301750" cy="2987675"/>
            <a:chOff x="5724128" y="1772816"/>
            <a:chExt cx="2016224" cy="4680520"/>
          </a:xfrm>
        </p:grpSpPr>
        <p:pic>
          <p:nvPicPr>
            <p:cNvPr id="14359" name="Рисунок 7" descr="человек.jpg"/>
            <p:cNvPicPr>
              <a:picLocks noChangeAspect="1"/>
            </p:cNvPicPr>
            <p:nvPr/>
          </p:nvPicPr>
          <p:blipFill>
            <a:blip r:embed="rId3" cstate="print">
              <a:lum bright="72000"/>
            </a:blip>
            <a:srcRect l="30154" t="3223" r="30154" b="4642"/>
            <a:stretch>
              <a:fillRect/>
            </a:stretch>
          </p:blipFill>
          <p:spPr bwMode="auto">
            <a:xfrm>
              <a:off x="5724128" y="1772816"/>
              <a:ext cx="2016224" cy="4680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Рисунок 8" descr="человек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30000"/>
            </a:blip>
            <a:srcRect l="30154" t="69844" r="30154" b="4642"/>
            <a:stretch>
              <a:fillRect/>
            </a:stretch>
          </p:blipFill>
          <p:spPr bwMode="auto">
            <a:xfrm>
              <a:off x="5724128" y="5157192"/>
              <a:ext cx="2016224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5940152" y="1556792"/>
            <a:ext cx="2218568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3810000">
            <a:bevelT w="635000" h="1263650"/>
            <a:bevelB w="381000" h="3810000"/>
          </a:sp3d>
        </p:spPr>
        <p:txBody>
          <a:bodyPr>
            <a:spAutoFit/>
            <a:sp3d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3399"/>
                </a:solidFill>
                <a:latin typeface="+mn-lt"/>
                <a:cs typeface="+mn-cs"/>
              </a:rPr>
              <a:t>28%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19872" y="1628800"/>
            <a:ext cx="2218568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3810000">
            <a:bevelT w="635000" h="1263650"/>
            <a:bevelB w="381000" h="3810000"/>
          </a:sp3d>
        </p:spPr>
        <p:txBody>
          <a:bodyPr>
            <a:spAutoFit/>
            <a:sp3d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3399"/>
                </a:solidFill>
                <a:latin typeface="+mn-lt"/>
                <a:cs typeface="+mn-cs"/>
              </a:rPr>
              <a:t>8</a:t>
            </a:r>
            <a:r>
              <a:rPr lang="en-US" sz="4000" dirty="0">
                <a:solidFill>
                  <a:srgbClr val="FF3399"/>
                </a:solidFill>
                <a:latin typeface="+mn-lt"/>
                <a:cs typeface="+mn-cs"/>
              </a:rPr>
              <a:t>4</a:t>
            </a:r>
            <a:r>
              <a:rPr lang="ru-RU" sz="4000" dirty="0">
                <a:solidFill>
                  <a:srgbClr val="FF3399"/>
                </a:solidFill>
                <a:latin typeface="+mn-lt"/>
                <a:cs typeface="+mn-cs"/>
              </a:rPr>
              <a:t>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43608" y="1628800"/>
            <a:ext cx="2218568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3810000">
            <a:bevelT w="635000" h="1263650"/>
            <a:bevelB w="381000" h="3810000"/>
          </a:sp3d>
        </p:spPr>
        <p:txBody>
          <a:bodyPr>
            <a:spAutoFit/>
            <a:sp3d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spc="-300" dirty="0">
                <a:solidFill>
                  <a:srgbClr val="FF3399"/>
                </a:solidFill>
                <a:latin typeface="+mn-lt"/>
                <a:cs typeface="+mn-cs"/>
              </a:rPr>
              <a:t>97%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0113" y="5589588"/>
            <a:ext cx="165735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spc="-300" dirty="0">
                <a:solidFill>
                  <a:srgbClr val="FF3399"/>
                </a:solidFill>
                <a:latin typeface="+mn-lt"/>
                <a:cs typeface="+mn-cs"/>
              </a:rPr>
              <a:t>12-24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63938" y="5445125"/>
            <a:ext cx="16573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spc="-300" dirty="0">
                <a:solidFill>
                  <a:srgbClr val="FF3399"/>
                </a:solidFill>
                <a:latin typeface="+mn-lt"/>
                <a:cs typeface="+mn-cs"/>
              </a:rPr>
              <a:t>25-44</a:t>
            </a:r>
            <a:r>
              <a:rPr lang="ru-RU" sz="3600" spc="-300" dirty="0">
                <a:solidFill>
                  <a:srgbClr val="FF3399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5516563"/>
            <a:ext cx="16557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spc="-300" dirty="0">
                <a:solidFill>
                  <a:srgbClr val="FF3399"/>
                </a:solidFill>
                <a:latin typeface="+mn-lt"/>
                <a:cs typeface="+mn-cs"/>
              </a:rPr>
              <a:t>45+ </a:t>
            </a:r>
          </a:p>
        </p:txBody>
      </p:sp>
      <p:grpSp>
        <p:nvGrpSpPr>
          <p:cNvPr id="4" name="Группа 58"/>
          <p:cNvGrpSpPr>
            <a:grpSpLocks/>
          </p:cNvGrpSpPr>
          <p:nvPr/>
        </p:nvGrpSpPr>
        <p:grpSpPr bwMode="auto">
          <a:xfrm>
            <a:off x="6732588" y="2349500"/>
            <a:ext cx="614362" cy="503238"/>
            <a:chOff x="6804248" y="2348880"/>
            <a:chExt cx="576064" cy="504056"/>
          </a:xfrm>
        </p:grpSpPr>
        <p:sp>
          <p:nvSpPr>
            <p:cNvPr id="46" name="Дуга 45"/>
            <p:cNvSpPr/>
            <p:nvPr/>
          </p:nvSpPr>
          <p:spPr>
            <a:xfrm>
              <a:off x="6875698" y="2348880"/>
              <a:ext cx="415302" cy="504056"/>
            </a:xfrm>
            <a:prstGeom prst="arc">
              <a:avLst>
                <a:gd name="adj1" fmla="val 10904921"/>
                <a:gd name="adj2" fmla="val 22591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6804248" y="2590572"/>
              <a:ext cx="576064" cy="4611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Группа 30"/>
          <p:cNvGrpSpPr>
            <a:grpSpLocks/>
          </p:cNvGrpSpPr>
          <p:nvPr/>
        </p:nvGrpSpPr>
        <p:grpSpPr bwMode="auto">
          <a:xfrm>
            <a:off x="920750" y="2349500"/>
            <a:ext cx="1490663" cy="3167063"/>
            <a:chOff x="920316" y="2348880"/>
            <a:chExt cx="1512168" cy="3378703"/>
          </a:xfrm>
        </p:grpSpPr>
        <p:grpSp>
          <p:nvGrpSpPr>
            <p:cNvPr id="6" name="Группа 11"/>
            <p:cNvGrpSpPr>
              <a:grpSpLocks/>
            </p:cNvGrpSpPr>
            <p:nvPr/>
          </p:nvGrpSpPr>
          <p:grpSpPr bwMode="auto">
            <a:xfrm>
              <a:off x="920316" y="2451219"/>
              <a:ext cx="1512168" cy="3276364"/>
              <a:chOff x="2555776" y="1556792"/>
              <a:chExt cx="2016224" cy="4680520"/>
            </a:xfrm>
          </p:grpSpPr>
          <p:pic>
            <p:nvPicPr>
              <p:cNvPr id="14355" name="Рисунок 3" descr="человек.jpg"/>
              <p:cNvPicPr>
                <a:picLocks noChangeAspect="1"/>
              </p:cNvPicPr>
              <p:nvPr/>
            </p:nvPicPr>
            <p:blipFill>
              <a:blip r:embed="rId3" cstate="print">
                <a:lum bright="72000"/>
              </a:blip>
              <a:srcRect l="30154" t="3223" r="30154" b="4642"/>
              <a:stretch>
                <a:fillRect/>
              </a:stretch>
            </p:blipFill>
            <p:spPr bwMode="auto">
              <a:xfrm>
                <a:off x="2555776" y="1556792"/>
                <a:ext cx="2016224" cy="4680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6" name="Рисунок 4" descr="человек.jp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30000"/>
              </a:blip>
              <a:srcRect l="30154" t="13145" r="30154" b="4642"/>
              <a:stretch>
                <a:fillRect/>
              </a:stretch>
            </p:blipFill>
            <p:spPr bwMode="auto">
              <a:xfrm>
                <a:off x="2555776" y="2060848"/>
                <a:ext cx="2016224" cy="41764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1" name="Дуга 20"/>
            <p:cNvSpPr/>
            <p:nvPr/>
          </p:nvSpPr>
          <p:spPr>
            <a:xfrm>
              <a:off x="1322917" y="2348880"/>
              <a:ext cx="706967" cy="470817"/>
            </a:xfrm>
            <a:prstGeom prst="arc">
              <a:avLst>
                <a:gd name="adj1" fmla="val 10099002"/>
                <a:gd name="adj2" fmla="val 213764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" name="Блок-схема: задержка 28"/>
            <p:cNvSpPr/>
            <p:nvPr/>
          </p:nvSpPr>
          <p:spPr>
            <a:xfrm>
              <a:off x="1986402" y="2565659"/>
              <a:ext cx="136885" cy="301458"/>
            </a:xfrm>
            <a:prstGeom prst="flowChartDela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Блок-схема: задержка 29"/>
            <p:cNvSpPr/>
            <p:nvPr/>
          </p:nvSpPr>
          <p:spPr>
            <a:xfrm rot="10800000">
              <a:off x="1235955" y="2565659"/>
              <a:ext cx="138495" cy="301458"/>
            </a:xfrm>
            <a:prstGeom prst="flowChartDela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33" name="Куб 32"/>
          <p:cNvSpPr/>
          <p:nvPr/>
        </p:nvSpPr>
        <p:spPr>
          <a:xfrm>
            <a:off x="4787900" y="4005263"/>
            <a:ext cx="360363" cy="720725"/>
          </a:xfrm>
          <a:prstGeom prst="cube">
            <a:avLst>
              <a:gd name="adj" fmla="val 724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8926" name="Нижний колонтитул 30"/>
          <p:cNvSpPr>
            <a:spLocks noGrp="1"/>
          </p:cNvSpPr>
          <p:nvPr>
            <p:ph type="ftr" sz="quarter" idx="10"/>
          </p:nvPr>
        </p:nvSpPr>
        <p:spPr bwMode="auto">
          <a:xfrm>
            <a:off x="179388" y="6165850"/>
            <a:ext cx="8143875" cy="280988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Источник: УИ </a:t>
            </a:r>
            <a:r>
              <a:rPr lang="en-US" sz="1400" b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TNS Web Index</a:t>
            </a:r>
            <a:r>
              <a:rPr lang="ru-RU" sz="1400" b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, от возрастной группы, </a:t>
            </a:r>
            <a:r>
              <a:rPr lang="en-US" sz="1400" b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12+ </a:t>
            </a:r>
            <a:r>
              <a:rPr lang="ru-RU" sz="1400" b="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лет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0" dirty="0" smtClean="0">
              <a:solidFill>
                <a:schemeClr val="bg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"/>
          <p:cNvSpPr>
            <a:spLocks noChangeArrowheads="1"/>
          </p:cNvSpPr>
          <p:nvPr/>
        </p:nvSpPr>
        <p:spPr bwMode="auto">
          <a:xfrm>
            <a:off x="1285875" y="1214438"/>
            <a:ext cx="6532563" cy="549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>
                <a:srgbClr val="C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о</a:t>
            </a: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ртрет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аудитории </a:t>
            </a:r>
            <a:r>
              <a:rPr lang="en-GB" sz="20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Почты</a:t>
            </a: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@</a:t>
            </a:r>
            <a:r>
              <a:rPr lang="en-GB" sz="20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Mail.Ru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ПФО Распределение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по полу: М 49%,  Ж 51%.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graphicFrame>
        <p:nvGraphicFramePr>
          <p:cNvPr id="2050" name="Диаграмма 5"/>
          <p:cNvGraphicFramePr>
            <a:graphicFrameLocks/>
          </p:cNvGraphicFramePr>
          <p:nvPr/>
        </p:nvGraphicFramePr>
        <p:xfrm>
          <a:off x="714375" y="1928813"/>
          <a:ext cx="4786313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42" name="Диаграмма" r:id="rId4" imgW="6718374" imgH="4499238" progId="Excel.Sheet.8">
                  <p:embed/>
                </p:oleObj>
              </mc:Choice>
              <mc:Fallback>
                <p:oleObj name="Диаграмма" r:id="rId4" imgW="6718374" imgH="4499238" progId="Excel.Sheet.8">
                  <p:embed/>
                  <p:pic>
                    <p:nvPicPr>
                      <p:cNvPr id="0" name="Диаграмма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1928813"/>
                        <a:ext cx="4786313" cy="314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Диаграмма 1"/>
          <p:cNvGraphicFramePr>
            <a:graphicFrameLocks/>
          </p:cNvGraphicFramePr>
          <p:nvPr/>
        </p:nvGraphicFramePr>
        <p:xfrm>
          <a:off x="4500563" y="2071688"/>
          <a:ext cx="3786187" cy="292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43" name="Диаграмма" r:id="rId6" imgW="5505165" imgH="4359018" progId="Excel.Sheet.8">
                  <p:embed/>
                </p:oleObj>
              </mc:Choice>
              <mc:Fallback>
                <p:oleObj name="Диаграмма" r:id="rId6" imgW="5505165" imgH="4359018" progId="Excel.Sheet.8">
                  <p:embed/>
                  <p:pic>
                    <p:nvPicPr>
                      <p:cNvPr id="0" name="Диаграмма 1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2071688"/>
                        <a:ext cx="3786187" cy="2928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Rectangle 1"/>
          <p:cNvSpPr>
            <a:spLocks noChangeArrowheads="1"/>
          </p:cNvSpPr>
          <p:nvPr/>
        </p:nvSpPr>
        <p:spPr bwMode="auto">
          <a:xfrm>
            <a:off x="5357813" y="5286375"/>
            <a:ext cx="3071812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buClr>
                <a:srgbClr val="333399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200" b="1" i="1">
                <a:solidFill>
                  <a:srgbClr val="333399"/>
                </a:solidFill>
                <a:latin typeface="Arial" charset="0"/>
              </a:rPr>
              <a:t>По собственным данным </a:t>
            </a:r>
            <a:r>
              <a:rPr lang="en-US" sz="1200" b="1" i="1">
                <a:solidFill>
                  <a:srgbClr val="333399"/>
                </a:solidFill>
                <a:latin typeface="Arial" charset="0"/>
              </a:rPr>
              <a:t>mail.ru</a:t>
            </a:r>
            <a:endParaRPr lang="en-GB" sz="1200" b="1" i="1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88913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-34925" y="519113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2000" b="1" dirty="0">
                <a:solidFill>
                  <a:srgbClr val="FFFFFF"/>
                </a:solidFill>
                <a:latin typeface="Lucida Grande" charset="0"/>
              </a:rPr>
              <a:t>Рынок e-</a:t>
            </a:r>
            <a:r>
              <a:rPr lang="ru-RU" sz="2000" b="1" dirty="0" err="1">
                <a:solidFill>
                  <a:srgbClr val="FFFFFF"/>
                </a:solidFill>
                <a:latin typeface="Lucida Grande" charset="0"/>
              </a:rPr>
              <a:t>commerce</a:t>
            </a:r>
            <a:r>
              <a:rPr lang="ru-RU" sz="2000" b="1" dirty="0">
                <a:solidFill>
                  <a:srgbClr val="FFFFFF"/>
                </a:solidFill>
                <a:latin typeface="Lucida Grande" charset="0"/>
              </a:rPr>
              <a:t> в России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928813" y="6273800"/>
            <a:ext cx="51006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sz="3200" u="sng">
                <a:solidFill>
                  <a:srgbClr val="FFFFFF"/>
                </a:solidFill>
                <a:latin typeface="Lucida Grande" charset="0"/>
              </a:rPr>
              <a:t>http://fom.ru/internet/10244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412875"/>
            <a:ext cx="6402387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07950" y="1700808"/>
            <a:ext cx="2376488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ru-RU" sz="2000" dirty="0">
                <a:solidFill>
                  <a:srgbClr val="1F5A85"/>
                </a:solidFill>
                <a:latin typeface="Lucida Grande" charset="0"/>
              </a:rPr>
              <a:t>По данным ФОМ, в 2011 году оборот рынка </a:t>
            </a:r>
          </a:p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ru-RU" sz="2000" dirty="0">
                <a:solidFill>
                  <a:srgbClr val="1F5A85"/>
                </a:solidFill>
                <a:latin typeface="Lucida Grande" charset="0"/>
              </a:rPr>
              <a:t>e-</a:t>
            </a:r>
            <a:r>
              <a:rPr lang="ru-RU" sz="2000" dirty="0" err="1">
                <a:solidFill>
                  <a:srgbClr val="1F5A85"/>
                </a:solidFill>
                <a:latin typeface="Lucida Grande" charset="0"/>
              </a:rPr>
              <a:t>commerce</a:t>
            </a:r>
            <a:r>
              <a:rPr lang="ru-RU" sz="2000" dirty="0">
                <a:solidFill>
                  <a:srgbClr val="1F5A85"/>
                </a:solidFill>
                <a:latin typeface="Lucida Grande" charset="0"/>
              </a:rPr>
              <a:t> - </a:t>
            </a:r>
            <a:r>
              <a:rPr lang="ru-RU" sz="2000" b="1" dirty="0">
                <a:solidFill>
                  <a:srgbClr val="1F5A85"/>
                </a:solidFill>
                <a:latin typeface="Lucida Grande" charset="0"/>
              </a:rPr>
              <a:t>315 миллиардов рублей. </a:t>
            </a:r>
            <a:r>
              <a:rPr lang="ru-RU" sz="2000" dirty="0">
                <a:solidFill>
                  <a:srgbClr val="1F5A85"/>
                </a:solidFill>
                <a:latin typeface="Lucida Grande" charset="0"/>
              </a:rPr>
              <a:t>Прирост по сравнению с прошлым годом – 26%.</a:t>
            </a:r>
          </a:p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</a:pPr>
            <a:endParaRPr lang="ru-RU" sz="2000" dirty="0">
              <a:solidFill>
                <a:srgbClr val="1F5A85"/>
              </a:solidFill>
              <a:latin typeface="Lucida Grande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1412875"/>
            <a:ext cx="6372225" cy="477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412875"/>
            <a:ext cx="6372225" cy="477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359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88913"/>
            <a:ext cx="1920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2997200"/>
            <a:ext cx="91440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sz="3200" b="1" dirty="0">
                <a:solidFill>
                  <a:srgbClr val="1F5A85"/>
                </a:solidFill>
                <a:latin typeface="Lucida Grande" charset="0"/>
              </a:rPr>
              <a:t>Как определить тип рекламной кампании для интернет-магазина?</a:t>
            </a:r>
          </a:p>
        </p:txBody>
      </p:sp>
    </p:spTree>
    <p:extLst>
      <p:ext uri="{BB962C8B-B14F-4D97-AF65-F5344CB8AC3E}">
        <p14:creationId xmlns:p14="http://schemas.microsoft.com/office/powerpoint/2010/main" val="3635096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il.ru_whi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marR="0" indent="0" algn="ctr" defTabSz="914400" rtl="0" eaLnBrk="1" fontAlgn="auto" latinLnBrk="0" hangingPunct="1">
          <a:lnSpc>
            <a:spcPct val="8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0" i="0" u="none" strike="noStrike" kern="1200" cap="none" spc="0" normalizeH="0" baseline="0" noProof="0" dirty="0" err="1" smtClean="0">
            <a:ln>
              <a:noFill/>
            </a:ln>
            <a:solidFill>
              <a:schemeClr val="accent1">
                <a:lumMod val="60000"/>
                <a:lumOff val="40000"/>
              </a:schemeClr>
            </a:solidFill>
            <a:effectLst/>
            <a:uLnTx/>
            <a:uFillTx/>
            <a:latin typeface="Arial Narrow" pitchFamily="34" charset="0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Ar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Ar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27037</TotalTime>
  <Words>1789</Words>
  <Application>Microsoft Office PowerPoint</Application>
  <PresentationFormat>Экран (4:3)</PresentationFormat>
  <Paragraphs>324</Paragraphs>
  <Slides>48</Slides>
  <Notes>28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Mail.ru_white</vt:lpstr>
      <vt:lpstr>Диаграмма</vt:lpstr>
      <vt:lpstr>Способы продвижения интернет-магазинов на проектах Mail.ru Group</vt:lpstr>
      <vt:lpstr>О чем будем говорить:  </vt:lpstr>
      <vt:lpstr>Презентация PowerPoint</vt:lpstr>
      <vt:lpstr>Презентация PowerPoint</vt:lpstr>
      <vt:lpstr>Одноклассники – самый успешный год в истории</vt:lpstr>
      <vt:lpstr>Проникновение интернета в возрастных группах в ПФО</vt:lpstr>
      <vt:lpstr>Презентация PowerPoint</vt:lpstr>
      <vt:lpstr>Презентация PowerPoint</vt:lpstr>
      <vt:lpstr>Презентация PowerPoint</vt:lpstr>
      <vt:lpstr>Презентация PowerPoint</vt:lpstr>
      <vt:lpstr>Заинтересованность аудитории в вашем товаре/услуге</vt:lpstr>
      <vt:lpstr>Презентация PowerPoint</vt:lpstr>
      <vt:lpstr> Как выбрать площадку</vt:lpstr>
      <vt:lpstr>Особенности динамики и статики</vt:lpstr>
      <vt:lpstr>ТАРГЕТИНГ</vt:lpstr>
      <vt:lpstr>По полу</vt:lpstr>
      <vt:lpstr>Презентация PowerPoint</vt:lpstr>
      <vt:lpstr>Баннеры основные советы </vt:lpstr>
      <vt:lpstr>Баннеры основные советы</vt:lpstr>
      <vt:lpstr>Красивый баннер - интернет  магазин?</vt:lpstr>
      <vt:lpstr>Критерии эффективности </vt:lpstr>
      <vt:lpstr>Презентация PowerPoint</vt:lpstr>
      <vt:lpstr>Рекламная кампания  сети магазинов Россита - «Конкурс детского рисунка».</vt:lpstr>
      <vt:lpstr>Рекламная кампания «Конкурс детского рисунка» - сети магазинов Россита.</vt:lpstr>
      <vt:lpstr>Показатели CTR    Количество регистраций</vt:lpstr>
      <vt:lpstr>Оценка эффективности </vt:lpstr>
      <vt:lpstr>Рекламная кампания  ИМ бытовой техники Next4U</vt:lpstr>
      <vt:lpstr>Рекламная кампания  ИМ ковров Шату</vt:lpstr>
      <vt:lpstr>Страница перехода с баннера</vt:lpstr>
      <vt:lpstr>Рекламная кампания  Кресла-мешки)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Главная страница</vt:lpstr>
      <vt:lpstr>Новости</vt:lpstr>
      <vt:lpstr>Презентация PowerPoint</vt:lpstr>
      <vt:lpstr>Нестандарты:</vt:lpstr>
      <vt:lpstr>Проведение опроса/ голосования</vt:lpstr>
      <vt:lpstr> Опрос -это хороший маркетинговый инструмент, если вам необходимо оценить интерес или уровень спроса у целевой аудитории   Оплата производится за клик (ответ), при этом количество показов неограничено  Вы можете выбирать любые  доступные таргетинги  На опросы отменены Сезонные Коэффициенты </vt:lpstr>
      <vt:lpstr>  </vt:lpstr>
      <vt:lpstr>Презентация PowerPoint</vt:lpstr>
      <vt:lpstr>Вопросы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123</dc:creator>
  <cp:lastModifiedBy>Лилия</cp:lastModifiedBy>
  <cp:revision>1349</cp:revision>
  <dcterms:created xsi:type="dcterms:W3CDTF">2010-04-28T12:14:20Z</dcterms:created>
  <dcterms:modified xsi:type="dcterms:W3CDTF">2012-05-24T09:31:29Z</dcterms:modified>
</cp:coreProperties>
</file>