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2" r:id="rId1"/>
  </p:sldMasterIdLst>
  <p:notesMasterIdLst>
    <p:notesMasterId r:id="rId36"/>
  </p:notesMasterIdLst>
  <p:sldIdLst>
    <p:sldId id="418" r:id="rId2"/>
    <p:sldId id="763" r:id="rId3"/>
    <p:sldId id="746" r:id="rId4"/>
    <p:sldId id="445" r:id="rId5"/>
    <p:sldId id="693" r:id="rId6"/>
    <p:sldId id="712" r:id="rId7"/>
    <p:sldId id="713" r:id="rId8"/>
    <p:sldId id="715" r:id="rId9"/>
    <p:sldId id="702" r:id="rId10"/>
    <p:sldId id="730" r:id="rId11"/>
    <p:sldId id="731" r:id="rId12"/>
    <p:sldId id="732" r:id="rId13"/>
    <p:sldId id="717" r:id="rId14"/>
    <p:sldId id="734" r:id="rId15"/>
    <p:sldId id="726" r:id="rId16"/>
    <p:sldId id="720" r:id="rId17"/>
    <p:sldId id="727" r:id="rId18"/>
    <p:sldId id="701" r:id="rId19"/>
    <p:sldId id="745" r:id="rId20"/>
    <p:sldId id="691" r:id="rId21"/>
    <p:sldId id="709" r:id="rId22"/>
    <p:sldId id="681" r:id="rId23"/>
    <p:sldId id="682" r:id="rId24"/>
    <p:sldId id="737" r:id="rId25"/>
    <p:sldId id="728" r:id="rId26"/>
    <p:sldId id="425" r:id="rId27"/>
    <p:sldId id="683" r:id="rId28"/>
    <p:sldId id="426" r:id="rId29"/>
    <p:sldId id="738" r:id="rId30"/>
    <p:sldId id="743" r:id="rId31"/>
    <p:sldId id="744" r:id="rId32"/>
    <p:sldId id="419" r:id="rId33"/>
    <p:sldId id="281" r:id="rId34"/>
    <p:sldId id="688" r:id="rId35"/>
  </p:sldIdLst>
  <p:sldSz cx="9144000" cy="5143500" type="screen16x9"/>
  <p:notesSz cx="6858000" cy="9144000"/>
  <p:embeddedFontLst>
    <p:embeddedFont>
      <p:font typeface="Arial Black" panose="020B0604020202020204" pitchFamily="34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Montserrat" pitchFamily="2" charset="0"/>
      <p:regular r:id="rId42"/>
      <p:bold r:id="rId43"/>
      <p:italic r:id="rId44"/>
      <p:boldItalic r:id="rId45"/>
    </p:embeddedFont>
    <p:embeddedFont>
      <p:font typeface="Montserrat SemiBold" pitchFamily="2" charset="0"/>
      <p:regular r:id="rId46"/>
      <p:bold r:id="rId47"/>
      <p:italic r:id="rId48"/>
      <p:boldItalic r:id="rId49"/>
    </p:embeddedFont>
  </p:embeddedFontLst>
  <p:defaultTextStyle>
    <a:defPPr>
      <a:defRPr lang="ru-RU"/>
    </a:defPPr>
    <a:lvl1pPr marL="0" algn="l" defTabSz="715792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1pPr>
    <a:lvl2pPr marL="357896" algn="l" defTabSz="715792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2pPr>
    <a:lvl3pPr marL="715792" algn="l" defTabSz="715792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3pPr>
    <a:lvl4pPr marL="1073688" algn="l" defTabSz="715792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4pPr>
    <a:lvl5pPr marL="1431585" algn="l" defTabSz="715792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5pPr>
    <a:lvl6pPr marL="1789481" algn="l" defTabSz="715792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6pPr>
    <a:lvl7pPr marL="2147377" algn="l" defTabSz="715792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7pPr>
    <a:lvl8pPr marL="2505273" algn="l" defTabSz="715792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8pPr>
    <a:lvl9pPr marL="2863169" algn="l" defTabSz="715792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97" autoAdjust="0"/>
    <p:restoredTop sz="95533" autoAdjust="0"/>
  </p:normalViewPr>
  <p:slideViewPr>
    <p:cSldViewPr snapToGrid="0" snapToObjects="1">
      <p:cViewPr varScale="1">
        <p:scale>
          <a:sx n="140" d="100"/>
          <a:sy n="140" d="100"/>
        </p:scale>
        <p:origin x="55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893C1E-8FCB-DC47-8AD6-CAAAB2D504F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75156-60D1-4C48-B085-7E3AD9CD4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01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11952-9DD2-435D-8172-3D988AF8380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668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75156-60D1-4C48-B085-7E3AD9CD43A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142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hape 317">
            <a:extLst>
              <a:ext uri="{FF2B5EF4-FFF2-40B4-BE49-F238E27FC236}">
                <a16:creationId xmlns:a16="http://schemas.microsoft.com/office/drawing/2014/main" id="{751D2D37-613D-B241-9F7D-2C33FAC6E6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ru-RU" altLang="en-US" dirty="0"/>
          </a:p>
        </p:txBody>
      </p:sp>
      <p:sp>
        <p:nvSpPr>
          <p:cNvPr id="33794" name="Shape 318">
            <a:extLst>
              <a:ext uri="{FF2B5EF4-FFF2-40B4-BE49-F238E27FC236}">
                <a16:creationId xmlns:a16="http://schemas.microsoft.com/office/drawing/2014/main" id="{3D6A2105-574E-294A-865F-30E1A80BA4E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190480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hape 317">
            <a:extLst>
              <a:ext uri="{FF2B5EF4-FFF2-40B4-BE49-F238E27FC236}">
                <a16:creationId xmlns:a16="http://schemas.microsoft.com/office/drawing/2014/main" id="{751D2D37-613D-B241-9F7D-2C33FAC6E6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ru-RU" altLang="en-US" dirty="0"/>
          </a:p>
        </p:txBody>
      </p:sp>
      <p:sp>
        <p:nvSpPr>
          <p:cNvPr id="33794" name="Shape 318">
            <a:extLst>
              <a:ext uri="{FF2B5EF4-FFF2-40B4-BE49-F238E27FC236}">
                <a16:creationId xmlns:a16="http://schemas.microsoft.com/office/drawing/2014/main" id="{3D6A2105-574E-294A-865F-30E1A80BA4E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734224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75156-60D1-4C48-B085-7E3AD9CD43A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395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75156-60D1-4C48-B085-7E3AD9CD43A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950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>
            <a:extLst>
              <a:ext uri="{FF2B5EF4-FFF2-40B4-BE49-F238E27FC236}">
                <a16:creationId xmlns:a16="http://schemas.microsoft.com/office/drawing/2014/main" id="{BFBDB05A-8665-40F1-9FF2-D2BBEE5B13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>
            <a:extLst>
              <a:ext uri="{FF2B5EF4-FFF2-40B4-BE49-F238E27FC236}">
                <a16:creationId xmlns:a16="http://schemas.microsoft.com/office/drawing/2014/main" id="{22F74586-9FAC-46C1-9BA6-5D63168E21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8372" name="Номер слайда 3">
            <a:extLst>
              <a:ext uri="{FF2B5EF4-FFF2-40B4-BE49-F238E27FC236}">
                <a16:creationId xmlns:a16="http://schemas.microsoft.com/office/drawing/2014/main" id="{56AE31FB-5CE5-4BBC-8BB3-2BDD36D662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14375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14375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14375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14375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14375" fontAlgn="base">
              <a:spcBef>
                <a:spcPct val="0"/>
              </a:spcBef>
              <a:spcAft>
                <a:spcPct val="0"/>
              </a:spcAft>
            </a:pPr>
            <a:fld id="{B53A3EDC-83C2-465F-AC36-42BD7BAE7E2E}" type="slidenum">
              <a:rPr lang="ru-RU" altLang="ru-RU" sz="1200">
                <a:latin typeface="Calibri" panose="020F0502020204030204" pitchFamily="34" charset="0"/>
              </a:rPr>
              <a:pPr defTabSz="714375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 altLang="ru-RU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29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75156-60D1-4C48-B085-7E3AD9CD43A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1648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>
            <a:extLst>
              <a:ext uri="{FF2B5EF4-FFF2-40B4-BE49-F238E27FC236}">
                <a16:creationId xmlns:a16="http://schemas.microsoft.com/office/drawing/2014/main" id="{BFBDB05A-8665-40F1-9FF2-D2BBEE5B13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>
            <a:extLst>
              <a:ext uri="{FF2B5EF4-FFF2-40B4-BE49-F238E27FC236}">
                <a16:creationId xmlns:a16="http://schemas.microsoft.com/office/drawing/2014/main" id="{22F74586-9FAC-46C1-9BA6-5D63168E21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Можно иметь ИП и при этом еще быть </a:t>
            </a:r>
            <a:r>
              <a:rPr lang="ru-RU" dirty="0" err="1"/>
              <a:t>самозанятым</a:t>
            </a:r>
            <a:r>
              <a:rPr lang="ru-RU" dirty="0"/>
              <a:t>. Как бы делить бизнесы</a:t>
            </a:r>
            <a:br>
              <a:rPr lang="ru-RU" dirty="0"/>
            </a:b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Самозанятые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освобождены от уплаты подоходного налога и НДС. </a:t>
            </a:r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www.consultant.ru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/cons/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cgi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online.cgi?req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doc&amp;base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LAW&amp;n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=311977&amp;dst=100108#013218244025844683</a:t>
            </a:r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ица, применяющие специальный налоговый режим, имеют право на уменьшение суммы налога на сумму налогового вычета в размере не более 10 000 рублей, рассчитанную нарастающим итогом в порядке, предусмотренном настоящей статьей.</a:t>
            </a:r>
          </a:p>
          <a:p>
            <a:endParaRPr lang="ru-RU" dirty="0"/>
          </a:p>
        </p:txBody>
      </p:sp>
      <p:sp>
        <p:nvSpPr>
          <p:cNvPr id="58372" name="Номер слайда 3">
            <a:extLst>
              <a:ext uri="{FF2B5EF4-FFF2-40B4-BE49-F238E27FC236}">
                <a16:creationId xmlns:a16="http://schemas.microsoft.com/office/drawing/2014/main" id="{56AE31FB-5CE5-4BBC-8BB3-2BDD36D662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14375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14375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14375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14375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14375" fontAlgn="base">
              <a:spcBef>
                <a:spcPct val="0"/>
              </a:spcBef>
              <a:spcAft>
                <a:spcPct val="0"/>
              </a:spcAft>
            </a:pPr>
            <a:fld id="{B53A3EDC-83C2-465F-AC36-42BD7BAE7E2E}" type="slidenum">
              <a:rPr lang="ru-RU" altLang="ru-RU" sz="1200">
                <a:latin typeface="Calibri" panose="020F0502020204030204" pitchFamily="34" charset="0"/>
              </a:rPr>
              <a:pPr defTabSz="714375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 altLang="ru-RU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195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>
            <a:extLst>
              <a:ext uri="{FF2B5EF4-FFF2-40B4-BE49-F238E27FC236}">
                <a16:creationId xmlns:a16="http://schemas.microsoft.com/office/drawing/2014/main" id="{BFBDB05A-8665-40F1-9FF2-D2BBEE5B13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>
            <a:extLst>
              <a:ext uri="{FF2B5EF4-FFF2-40B4-BE49-F238E27FC236}">
                <a16:creationId xmlns:a16="http://schemas.microsoft.com/office/drawing/2014/main" id="{22F74586-9FAC-46C1-9BA6-5D63168E21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Уплата налогов будет происходить через мобильное приложение ФНС «Мой налог», ежемесячно не позднее 25-го числа. Уплату налога не придется делать несколькими платежками: что-то в ФОМС, а что-то в бюджет. Будет действовать упрощенная система уплаты.</a:t>
            </a:r>
          </a:p>
          <a:p>
            <a:br>
              <a:rPr lang="ru-RU" dirty="0"/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Первыми на себе опробуют проект по взиманию налога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самозанятые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 Москве, Московской и Калужской областях, а также в Республике Татарстан. Это произойдет в 2019 году. Эксперимент продлится до 31 декабря 2028 года. </a:t>
            </a:r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58372" name="Номер слайда 3">
            <a:extLst>
              <a:ext uri="{FF2B5EF4-FFF2-40B4-BE49-F238E27FC236}">
                <a16:creationId xmlns:a16="http://schemas.microsoft.com/office/drawing/2014/main" id="{56AE31FB-5CE5-4BBC-8BB3-2BDD36D662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14375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14375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14375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14375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14375" fontAlgn="base">
              <a:spcBef>
                <a:spcPct val="0"/>
              </a:spcBef>
              <a:spcAft>
                <a:spcPct val="0"/>
              </a:spcAft>
            </a:pPr>
            <a:fld id="{B53A3EDC-83C2-465F-AC36-42BD7BAE7E2E}" type="slidenum">
              <a:rPr lang="ru-RU" altLang="ru-RU" sz="1200">
                <a:latin typeface="Calibri" panose="020F0502020204030204" pitchFamily="34" charset="0"/>
              </a:rPr>
              <a:pPr defTabSz="714375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 altLang="ru-RU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626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hape 317">
            <a:extLst>
              <a:ext uri="{FF2B5EF4-FFF2-40B4-BE49-F238E27FC236}">
                <a16:creationId xmlns:a16="http://schemas.microsoft.com/office/drawing/2014/main" id="{751D2D37-613D-B241-9F7D-2C33FAC6E6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3794" name="Shape 318">
            <a:extLst>
              <a:ext uri="{FF2B5EF4-FFF2-40B4-BE49-F238E27FC236}">
                <a16:creationId xmlns:a16="http://schemas.microsoft.com/office/drawing/2014/main" id="{3D6A2105-574E-294A-865F-30E1A80BA4E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278486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75156-60D1-4C48-B085-7E3AD9CD43A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468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>
            <a:extLst>
              <a:ext uri="{FF2B5EF4-FFF2-40B4-BE49-F238E27FC236}">
                <a16:creationId xmlns:a16="http://schemas.microsoft.com/office/drawing/2014/main" id="{A23E6C21-9C88-2A42-9A31-82D670B688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Заметки 2">
            <a:extLst>
              <a:ext uri="{FF2B5EF4-FFF2-40B4-BE49-F238E27FC236}">
                <a16:creationId xmlns:a16="http://schemas.microsoft.com/office/drawing/2014/main" id="{66277BDB-60E7-A84C-A11F-A4D161F6F3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sym typeface="Avenir Roman" panose="02000503020000020003" pitchFamily="2" charset="0"/>
            </a:endParaRPr>
          </a:p>
        </p:txBody>
      </p:sp>
      <p:sp>
        <p:nvSpPr>
          <p:cNvPr id="36867" name="Номер слайда 3">
            <a:extLst>
              <a:ext uri="{FF2B5EF4-FFF2-40B4-BE49-F238E27FC236}">
                <a16:creationId xmlns:a16="http://schemas.microsoft.com/office/drawing/2014/main" id="{B0B00103-799F-1E47-9D3A-A137F7CE1C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fld id="{939A1096-C10C-7041-B794-850B374F52F9}" type="slidenum">
              <a:rPr lang="ru-RU" altLang="ru-RU" smtClean="0">
                <a:solidFill>
                  <a:srgbClr val="000000"/>
                </a:solidFill>
                <a:cs typeface="Arial" panose="020B0604020202020204" pitchFamily="34" charset="0"/>
                <a:sym typeface="Calibri" panose="020F0502020204030204" pitchFamily="34" charset="0"/>
              </a:rPr>
              <a:pPr fontAlgn="base" hangingPunct="0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 altLang="ru-RU">
              <a:solidFill>
                <a:srgbClr val="000000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4976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>
            <a:extLst>
              <a:ext uri="{FF2B5EF4-FFF2-40B4-BE49-F238E27FC236}">
                <a16:creationId xmlns:a16="http://schemas.microsoft.com/office/drawing/2014/main" id="{A23E6C21-9C88-2A42-9A31-82D670B688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Заметки 2">
            <a:extLst>
              <a:ext uri="{FF2B5EF4-FFF2-40B4-BE49-F238E27FC236}">
                <a16:creationId xmlns:a16="http://schemas.microsoft.com/office/drawing/2014/main" id="{66277BDB-60E7-A84C-A11F-A4D161F6F3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sym typeface="Avenir Roman" panose="02000503020000020003" pitchFamily="2" charset="0"/>
            </a:endParaRPr>
          </a:p>
        </p:txBody>
      </p:sp>
      <p:sp>
        <p:nvSpPr>
          <p:cNvPr id="36867" name="Номер слайда 3">
            <a:extLst>
              <a:ext uri="{FF2B5EF4-FFF2-40B4-BE49-F238E27FC236}">
                <a16:creationId xmlns:a16="http://schemas.microsoft.com/office/drawing/2014/main" id="{B0B00103-799F-1E47-9D3A-A137F7CE1C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fld id="{939A1096-C10C-7041-B794-850B374F52F9}" type="slidenum">
              <a:rPr lang="ru-RU" altLang="ru-RU" smtClean="0">
                <a:solidFill>
                  <a:srgbClr val="000000"/>
                </a:solidFill>
                <a:cs typeface="Arial" panose="020B0604020202020204" pitchFamily="34" charset="0"/>
                <a:sym typeface="Calibri" panose="020F0502020204030204" pitchFamily="34" charset="0"/>
              </a:rPr>
              <a:pPr fontAlgn="base" hangingPunct="0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 altLang="ru-RU">
              <a:solidFill>
                <a:srgbClr val="000000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446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hape 317">
            <a:extLst>
              <a:ext uri="{FF2B5EF4-FFF2-40B4-BE49-F238E27FC236}">
                <a16:creationId xmlns:a16="http://schemas.microsoft.com/office/drawing/2014/main" id="{751D2D37-613D-B241-9F7D-2C33FAC6E6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3794" name="Shape 318">
            <a:extLst>
              <a:ext uri="{FF2B5EF4-FFF2-40B4-BE49-F238E27FC236}">
                <a16:creationId xmlns:a16="http://schemas.microsoft.com/office/drawing/2014/main" id="{3D6A2105-574E-294A-865F-30E1A80BA4E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7659416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hape 317">
            <a:extLst>
              <a:ext uri="{FF2B5EF4-FFF2-40B4-BE49-F238E27FC236}">
                <a16:creationId xmlns:a16="http://schemas.microsoft.com/office/drawing/2014/main" id="{751D2D37-613D-B241-9F7D-2C33FAC6E6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3794" name="Shape 318">
            <a:extLst>
              <a:ext uri="{FF2B5EF4-FFF2-40B4-BE49-F238E27FC236}">
                <a16:creationId xmlns:a16="http://schemas.microsoft.com/office/drawing/2014/main" id="{3D6A2105-574E-294A-865F-30E1A80BA4E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044957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>
            <a:extLst>
              <a:ext uri="{FF2B5EF4-FFF2-40B4-BE49-F238E27FC236}">
                <a16:creationId xmlns:a16="http://schemas.microsoft.com/office/drawing/2014/main" id="{A23E6C21-9C88-2A42-9A31-82D670B688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Заметки 2">
            <a:extLst>
              <a:ext uri="{FF2B5EF4-FFF2-40B4-BE49-F238E27FC236}">
                <a16:creationId xmlns:a16="http://schemas.microsoft.com/office/drawing/2014/main" id="{66277BDB-60E7-A84C-A11F-A4D161F6F3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sym typeface="Avenir Roman" panose="02000503020000020003" pitchFamily="2" charset="0"/>
            </a:endParaRPr>
          </a:p>
        </p:txBody>
      </p:sp>
      <p:sp>
        <p:nvSpPr>
          <p:cNvPr id="36867" name="Номер слайда 3">
            <a:extLst>
              <a:ext uri="{FF2B5EF4-FFF2-40B4-BE49-F238E27FC236}">
                <a16:creationId xmlns:a16="http://schemas.microsoft.com/office/drawing/2014/main" id="{B0B00103-799F-1E47-9D3A-A137F7CE1C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fld id="{939A1096-C10C-7041-B794-850B374F52F9}" type="slidenum">
              <a:rPr lang="ru-RU" altLang="ru-RU" smtClean="0">
                <a:solidFill>
                  <a:srgbClr val="000000"/>
                </a:solidFill>
                <a:cs typeface="Arial" panose="020B0604020202020204" pitchFamily="34" charset="0"/>
                <a:sym typeface="Calibri" panose="020F0502020204030204" pitchFamily="34" charset="0"/>
              </a:rPr>
              <a:pPr fontAlgn="base" hangingPunct="0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 altLang="ru-RU">
              <a:solidFill>
                <a:srgbClr val="000000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8673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>
            <a:extLst>
              <a:ext uri="{FF2B5EF4-FFF2-40B4-BE49-F238E27FC236}">
                <a16:creationId xmlns:a16="http://schemas.microsoft.com/office/drawing/2014/main" id="{A23E6C21-9C88-2A42-9A31-82D670B688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Заметки 2">
            <a:extLst>
              <a:ext uri="{FF2B5EF4-FFF2-40B4-BE49-F238E27FC236}">
                <a16:creationId xmlns:a16="http://schemas.microsoft.com/office/drawing/2014/main" id="{66277BDB-60E7-A84C-A11F-A4D161F6F3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>
              <a:sym typeface="Avenir Roman" panose="02000503020000020003" pitchFamily="2" charset="0"/>
            </a:endParaRPr>
          </a:p>
        </p:txBody>
      </p:sp>
      <p:sp>
        <p:nvSpPr>
          <p:cNvPr id="36867" name="Номер слайда 3">
            <a:extLst>
              <a:ext uri="{FF2B5EF4-FFF2-40B4-BE49-F238E27FC236}">
                <a16:creationId xmlns:a16="http://schemas.microsoft.com/office/drawing/2014/main" id="{B0B00103-799F-1E47-9D3A-A137F7CE1C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fld id="{939A1096-C10C-7041-B794-850B374F52F9}" type="slidenum">
              <a:rPr lang="ru-RU" altLang="ru-RU" smtClean="0">
                <a:solidFill>
                  <a:srgbClr val="000000"/>
                </a:solidFill>
                <a:cs typeface="Arial" panose="020B0604020202020204" pitchFamily="34" charset="0"/>
                <a:sym typeface="Calibri" panose="020F0502020204030204" pitchFamily="34" charset="0"/>
              </a:rPr>
              <a:pPr fontAlgn="base" hangingPunct="0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 altLang="ru-RU">
              <a:solidFill>
                <a:srgbClr val="000000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988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>
            <a:extLst>
              <a:ext uri="{FF2B5EF4-FFF2-40B4-BE49-F238E27FC236}">
                <a16:creationId xmlns:a16="http://schemas.microsoft.com/office/drawing/2014/main" id="{A23E6C21-9C88-2A42-9A31-82D670B688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Заметки 2">
            <a:extLst>
              <a:ext uri="{FF2B5EF4-FFF2-40B4-BE49-F238E27FC236}">
                <a16:creationId xmlns:a16="http://schemas.microsoft.com/office/drawing/2014/main" id="{66277BDB-60E7-A84C-A11F-A4D161F6F3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sym typeface="Avenir Roman" panose="02000503020000020003" pitchFamily="2" charset="0"/>
            </a:endParaRPr>
          </a:p>
        </p:txBody>
      </p:sp>
      <p:sp>
        <p:nvSpPr>
          <p:cNvPr id="36867" name="Номер слайда 3">
            <a:extLst>
              <a:ext uri="{FF2B5EF4-FFF2-40B4-BE49-F238E27FC236}">
                <a16:creationId xmlns:a16="http://schemas.microsoft.com/office/drawing/2014/main" id="{B0B00103-799F-1E47-9D3A-A137F7CE1C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fld id="{939A1096-C10C-7041-B794-850B374F52F9}" type="slidenum">
              <a:rPr lang="ru-RU" altLang="ru-RU" smtClean="0">
                <a:solidFill>
                  <a:srgbClr val="000000"/>
                </a:solidFill>
                <a:cs typeface="Arial" panose="020B0604020202020204" pitchFamily="34" charset="0"/>
                <a:sym typeface="Calibri" panose="020F0502020204030204" pitchFamily="34" charset="0"/>
              </a:rPr>
              <a:pPr fontAlgn="base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 altLang="ru-RU">
              <a:solidFill>
                <a:srgbClr val="000000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9585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>
            <a:extLst>
              <a:ext uri="{FF2B5EF4-FFF2-40B4-BE49-F238E27FC236}">
                <a16:creationId xmlns:a16="http://schemas.microsoft.com/office/drawing/2014/main" id="{A23E6C21-9C88-2A42-9A31-82D670B688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Заметки 2">
            <a:extLst>
              <a:ext uri="{FF2B5EF4-FFF2-40B4-BE49-F238E27FC236}">
                <a16:creationId xmlns:a16="http://schemas.microsoft.com/office/drawing/2014/main" id="{66277BDB-60E7-A84C-A11F-A4D161F6F3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sym typeface="Avenir Roman" panose="02000503020000020003" pitchFamily="2" charset="0"/>
            </a:endParaRPr>
          </a:p>
        </p:txBody>
      </p:sp>
      <p:sp>
        <p:nvSpPr>
          <p:cNvPr id="36867" name="Номер слайда 3">
            <a:extLst>
              <a:ext uri="{FF2B5EF4-FFF2-40B4-BE49-F238E27FC236}">
                <a16:creationId xmlns:a16="http://schemas.microsoft.com/office/drawing/2014/main" id="{B0B00103-799F-1E47-9D3A-A137F7CE1C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fld id="{939A1096-C10C-7041-B794-850B374F52F9}" type="slidenum">
              <a:rPr lang="ru-RU" altLang="ru-RU" smtClean="0">
                <a:solidFill>
                  <a:srgbClr val="000000"/>
                </a:solidFill>
                <a:cs typeface="Arial" panose="020B0604020202020204" pitchFamily="34" charset="0"/>
                <a:sym typeface="Calibri" panose="020F0502020204030204" pitchFamily="34" charset="0"/>
              </a:rPr>
              <a:pPr fontAlgn="base" hangingPunct="0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ru-RU" altLang="ru-RU">
              <a:solidFill>
                <a:srgbClr val="000000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6149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70659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600E21-9A4B-E540-BDBE-B01EF33445D3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00868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70659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600E21-9A4B-E540-BDBE-B01EF33445D3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6515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75156-60D1-4C48-B085-7E3AD9CD43A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5155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75156-60D1-4C48-B085-7E3AD9CD43AF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1131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75156-60D1-4C48-B085-7E3AD9CD43AF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0310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>
            <a:extLst>
              <a:ext uri="{FF2B5EF4-FFF2-40B4-BE49-F238E27FC236}">
                <a16:creationId xmlns:a16="http://schemas.microsoft.com/office/drawing/2014/main" id="{BFBDB05A-8665-40F1-9FF2-D2BBEE5B13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>
            <a:extLst>
              <a:ext uri="{FF2B5EF4-FFF2-40B4-BE49-F238E27FC236}">
                <a16:creationId xmlns:a16="http://schemas.microsoft.com/office/drawing/2014/main" id="{22F74586-9FAC-46C1-9BA6-5D63168E21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8372" name="Номер слайда 3">
            <a:extLst>
              <a:ext uri="{FF2B5EF4-FFF2-40B4-BE49-F238E27FC236}">
                <a16:creationId xmlns:a16="http://schemas.microsoft.com/office/drawing/2014/main" id="{56AE31FB-5CE5-4BBC-8BB3-2BDD36D662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14375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14375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14375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14375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14375" fontAlgn="base">
              <a:spcBef>
                <a:spcPct val="0"/>
              </a:spcBef>
              <a:spcAft>
                <a:spcPct val="0"/>
              </a:spcAft>
            </a:pPr>
            <a:fld id="{B53A3EDC-83C2-465F-AC36-42BD7BAE7E2E}" type="slidenum">
              <a:rPr lang="ru-RU" altLang="ru-RU" sz="1200">
                <a:latin typeface="Calibri" panose="020F0502020204030204" pitchFamily="34" charset="0"/>
              </a:rPr>
              <a:pPr defTabSz="714375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ru-RU" altLang="ru-RU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703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hape 317">
            <a:extLst>
              <a:ext uri="{FF2B5EF4-FFF2-40B4-BE49-F238E27FC236}">
                <a16:creationId xmlns:a16="http://schemas.microsoft.com/office/drawing/2014/main" id="{751D2D37-613D-B241-9F7D-2C33FAC6E6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ru-RU" altLang="en-US" dirty="0"/>
          </a:p>
        </p:txBody>
      </p:sp>
      <p:sp>
        <p:nvSpPr>
          <p:cNvPr id="33794" name="Shape 318">
            <a:extLst>
              <a:ext uri="{FF2B5EF4-FFF2-40B4-BE49-F238E27FC236}">
                <a16:creationId xmlns:a16="http://schemas.microsoft.com/office/drawing/2014/main" id="{3D6A2105-574E-294A-865F-30E1A80BA4E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396130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75156-60D1-4C48-B085-7E3AD9CD43A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497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75156-60D1-4C48-B085-7E3AD9CD43A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275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75156-60D1-4C48-B085-7E3AD9CD43A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151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hape 317">
            <a:extLst>
              <a:ext uri="{FF2B5EF4-FFF2-40B4-BE49-F238E27FC236}">
                <a16:creationId xmlns:a16="http://schemas.microsoft.com/office/drawing/2014/main" id="{751D2D37-613D-B241-9F7D-2C33FAC6E6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ru-RU" altLang="en-US" dirty="0"/>
          </a:p>
        </p:txBody>
      </p:sp>
      <p:sp>
        <p:nvSpPr>
          <p:cNvPr id="33794" name="Shape 318">
            <a:extLst>
              <a:ext uri="{FF2B5EF4-FFF2-40B4-BE49-F238E27FC236}">
                <a16:creationId xmlns:a16="http://schemas.microsoft.com/office/drawing/2014/main" id="{3D6A2105-574E-294A-865F-30E1A80BA4E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202459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hape 317">
            <a:extLst>
              <a:ext uri="{FF2B5EF4-FFF2-40B4-BE49-F238E27FC236}">
                <a16:creationId xmlns:a16="http://schemas.microsoft.com/office/drawing/2014/main" id="{751D2D37-613D-B241-9F7D-2C33FAC6E6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3794" name="Shape 318">
            <a:extLst>
              <a:ext uri="{FF2B5EF4-FFF2-40B4-BE49-F238E27FC236}">
                <a16:creationId xmlns:a16="http://schemas.microsoft.com/office/drawing/2014/main" id="{3D6A2105-574E-294A-865F-30E1A80BA4E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963216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CF5A160-3EBF-A94D-AC7C-E54E11B73C8E}"/>
              </a:ext>
            </a:extLst>
          </p:cNvPr>
          <p:cNvSpPr/>
          <p:nvPr/>
        </p:nvSpPr>
        <p:spPr>
          <a:xfrm>
            <a:off x="957071" y="1976955"/>
            <a:ext cx="7062217" cy="2382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59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584D3A7-B17B-AA47-8B08-4A143BA92A4E}"/>
              </a:ext>
            </a:extLst>
          </p:cNvPr>
          <p:cNvSpPr txBox="1">
            <a:spLocks/>
          </p:cNvSpPr>
          <p:nvPr/>
        </p:nvSpPr>
        <p:spPr>
          <a:xfrm>
            <a:off x="1259840" y="2296159"/>
            <a:ext cx="6542377" cy="11270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rgbClr val="3D517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r>
              <a:rPr lang="ru-RU" dirty="0"/>
              <a:t> длинного </a:t>
            </a:r>
            <a:br>
              <a:rPr lang="ru-RU" dirty="0"/>
            </a:br>
            <a:r>
              <a:rPr lang="ru-RU" dirty="0"/>
              <a:t>и внятного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F68FA15-7F70-FC4E-BDE1-0A5560ADFFF0}"/>
              </a:ext>
            </a:extLst>
          </p:cNvPr>
          <p:cNvSpPr txBox="1">
            <a:spLocks/>
          </p:cNvSpPr>
          <p:nvPr/>
        </p:nvSpPr>
        <p:spPr>
          <a:xfrm>
            <a:off x="1259840" y="3458325"/>
            <a:ext cx="2596407" cy="568078"/>
          </a:xfrm>
          <a:prstGeom prst="rect">
            <a:avLst/>
          </a:prstGeom>
        </p:spPr>
        <p:txBody>
          <a:bodyPr lIns="0" tIns="0" rIns="0" bIns="0">
            <a:normAutofit fontScale="85000" lnSpcReduction="2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kern="1200" baseline="0">
                <a:solidFill>
                  <a:srgbClr val="3D5175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i="0" baseline="0" dirty="0"/>
              <a:t>Имя Автора Возможное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0" i="0" baseline="0" dirty="0"/>
              <a:t>Статус или комментарий, должность</a:t>
            </a:r>
            <a:endParaRPr lang="en-US" b="0" i="0" baseline="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611679-1B2A-3E4A-B2D1-4DA08FDA8C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7071" y="583476"/>
            <a:ext cx="2154429" cy="33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Внутренний слайд синий — картинка на весь экран (лого, сайт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6774"/>
            <a:ext cx="7886700" cy="7412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800" b="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CAA6900C-8F6B-EA45-96AB-FC756634F9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650" y="1473200"/>
            <a:ext cx="7886700" cy="3017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Чтобы добавить рисунок, перетащите его в заполнитель или щелкните значок</a:t>
            </a:r>
          </a:p>
        </p:txBody>
      </p:sp>
    </p:spTree>
    <p:extLst>
      <p:ext uri="{BB962C8B-B14F-4D97-AF65-F5344CB8AC3E}">
        <p14:creationId xmlns:p14="http://schemas.microsoft.com/office/powerpoint/2010/main" val="1997945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Внутренний слайд синий — картинка + список сбок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6774"/>
            <a:ext cx="7886700" cy="7412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67500F9-DEA3-EE4C-9FC2-B611AC0E74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63440" y="1473201"/>
            <a:ext cx="3851910" cy="25704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80000" indent="-180000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SzPct val="80000"/>
              <a:buFont typeface="Arial" panose="020B0604020202020204" pitchFamily="34" charset="0"/>
              <a:buChar char="•"/>
              <a:tabLst/>
              <a:defRPr sz="14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br>
              <a:rPr lang="ru-RU" dirty="0"/>
            </a:br>
            <a:r>
              <a:rPr lang="ru-RU" dirty="0" err="1"/>
              <a:t>прапр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r>
              <a:rPr lang="ru-RU" dirty="0"/>
              <a:t> 
Второй уровень Образец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текстааОбразец</a:t>
            </a:r>
            <a:r>
              <a:rPr lang="ru-RU" dirty="0"/>
              <a:t>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r>
              <a:rPr lang="ru-RU" dirty="0"/>
              <a:t> 
Третий уровень Образец </a:t>
            </a:r>
            <a:r>
              <a:rPr lang="ru-RU" dirty="0" err="1"/>
              <a:t>текстаа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Образец </a:t>
            </a:r>
            <a:r>
              <a:rPr lang="ru-RU" dirty="0" err="1"/>
              <a:t>текстаа</a:t>
            </a:r>
            <a:r>
              <a:rPr lang="ru-RU" dirty="0"/>
              <a:t> 
Четвертый уровень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CAA6900C-8F6B-EA45-96AB-FC756634F9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650" y="1473201"/>
            <a:ext cx="3770313" cy="25704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EDC7DA-C631-0D48-A639-D777DE9EF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771" y="4331124"/>
            <a:ext cx="972979" cy="2185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C96816-C921-984C-80F9-32CC313431A0}"/>
              </a:ext>
            </a:extLst>
          </p:cNvPr>
          <p:cNvSpPr txBox="1"/>
          <p:nvPr/>
        </p:nvSpPr>
        <p:spPr>
          <a:xfrm>
            <a:off x="7443780" y="4393642"/>
            <a:ext cx="109653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www.moysklad.ru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855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Внутренний слайд синий — картинка +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6774"/>
            <a:ext cx="7886700" cy="7412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800" b="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67500F9-DEA3-EE4C-9FC2-B611AC0E74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2640" y="1473201"/>
            <a:ext cx="3902710" cy="26111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9525" indent="0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SzPct val="80000"/>
              <a:buFontTx/>
              <a:buNone/>
              <a:tabLst/>
              <a:defRPr sz="14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Вставленный текст для приблизительного понимания как это может выглядеть и быть организовано в абзацы и предложения.</a:t>
            </a:r>
          </a:p>
          <a:p>
            <a:r>
              <a:rPr lang="ru-RU" dirty="0"/>
              <a:t>Вставленный текст для приблизительного понимания как это может выглядеть и быть организовано в абзацы и предложения.</a:t>
            </a:r>
          </a:p>
          <a:p>
            <a:r>
              <a:rPr lang="ru-RU" dirty="0"/>
              <a:t>Вставленный текст для приблизительного понимания как это может выглядеть и быть.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CAA6900C-8F6B-EA45-96AB-FC756634F9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650" y="1473201"/>
            <a:ext cx="3770313" cy="2611119"/>
          </a:xfrm>
          <a:prstGeom prst="rect">
            <a:avLst/>
          </a:prstGeom>
        </p:spPr>
        <p:txBody>
          <a:bodyPr/>
          <a:lstStyle/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8DA1F2-AD74-7448-8F27-66E351BB7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771" y="4331124"/>
            <a:ext cx="972979" cy="2185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6C5B35-422D-C24A-BB77-E03ABA5236A9}"/>
              </a:ext>
            </a:extLst>
          </p:cNvPr>
          <p:cNvSpPr txBox="1"/>
          <p:nvPr/>
        </p:nvSpPr>
        <p:spPr>
          <a:xfrm>
            <a:off x="7443780" y="4393642"/>
            <a:ext cx="109653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www.moysklad.ru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17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Внутренний слайд синий — набор из 3 картинок +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6774"/>
            <a:ext cx="7886700" cy="7412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CAA6900C-8F6B-EA45-96AB-FC756634F9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650" y="1473201"/>
            <a:ext cx="2476500" cy="14833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Чтобы добавить рисунок, перетащите его в заполнитель или щелкните значок</a:t>
            </a:r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id="{83032B85-9303-824E-9B67-68E1A0C91C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650" y="3161745"/>
            <a:ext cx="2476500" cy="922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spcAft>
                <a:spcPts val="1400"/>
              </a:spcAft>
              <a:buSzPct val="80000"/>
              <a:buFontTx/>
              <a:buNone/>
              <a:tabLst/>
              <a:defRPr sz="12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Вставленный текст для приблизительного понимания как это может выглядеть и быть организовано в абзацы</a:t>
            </a:r>
          </a:p>
        </p:txBody>
      </p:sp>
      <p:sp>
        <p:nvSpPr>
          <p:cNvPr id="9" name="Рисунок 11">
            <a:extLst>
              <a:ext uri="{FF2B5EF4-FFF2-40B4-BE49-F238E27FC236}">
                <a16:creationId xmlns:a16="http://schemas.microsoft.com/office/drawing/2014/main" id="{4097B3A0-48E2-184F-9056-9BD14491AB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43275" y="1473201"/>
            <a:ext cx="2476500" cy="14833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Чтобы добавить рисунок, перетащите его в заполнитель или щелкните значок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9911E665-DD99-4A42-B944-CFF83A34CC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3275" y="3161745"/>
            <a:ext cx="2476500" cy="922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spcAft>
                <a:spcPts val="1400"/>
              </a:spcAft>
              <a:buSzPct val="80000"/>
              <a:buFontTx/>
              <a:buNone/>
              <a:tabLst/>
              <a:defRPr sz="12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Вставленный текст для приблизительного понимания как это может выглядеть и быть организовано в абзацы</a:t>
            </a:r>
          </a:p>
        </p:txBody>
      </p:sp>
      <p:sp>
        <p:nvSpPr>
          <p:cNvPr id="11" name="Рисунок 11">
            <a:extLst>
              <a:ext uri="{FF2B5EF4-FFF2-40B4-BE49-F238E27FC236}">
                <a16:creationId xmlns:a16="http://schemas.microsoft.com/office/drawing/2014/main" id="{F73DF840-0EC5-9E45-9809-E70C6008DA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1473201"/>
            <a:ext cx="2476500" cy="14833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Чтобы добавить рисунок, перетащите его в заполнитель или щелкните значок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A21FF743-A354-E741-986A-6BF1D0B116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57900" y="3161745"/>
            <a:ext cx="2476500" cy="922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spcAft>
                <a:spcPts val="1400"/>
              </a:spcAft>
              <a:buSzPct val="80000"/>
              <a:buFontTx/>
              <a:buNone/>
              <a:tabLst/>
              <a:defRPr sz="12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Вставленный текст для приблизительного понимания как это может выглядеть и быть организовано в абзацы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F608BCE-4D7A-B246-B2E5-872D3012C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771" y="4331124"/>
            <a:ext cx="972979" cy="2185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F1DE18-D90C-8B44-B037-8DD9E2FE90DE}"/>
              </a:ext>
            </a:extLst>
          </p:cNvPr>
          <p:cNvSpPr txBox="1"/>
          <p:nvPr/>
        </p:nvSpPr>
        <p:spPr>
          <a:xfrm>
            <a:off x="7443780" y="4393642"/>
            <a:ext cx="109653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www.moysklad.ru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932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Внутренний слайд синий — две колонки: спис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6774"/>
            <a:ext cx="7886700" cy="7412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67500F9-DEA3-EE4C-9FC2-B611AC0E74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5350" y="1473201"/>
            <a:ext cx="3780000" cy="2560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80000" indent="-180000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SzPct val="80000"/>
              <a:buFont typeface="Arial" panose="020B0604020202020204" pitchFamily="34" charset="0"/>
              <a:buChar char="•"/>
              <a:tabLst/>
              <a:defRPr sz="14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br>
              <a:rPr lang="ru-RU" dirty="0"/>
            </a:br>
            <a:r>
              <a:rPr lang="ru-RU" dirty="0" err="1"/>
              <a:t>прапр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r>
              <a:rPr lang="ru-RU" dirty="0"/>
              <a:t> 
Второй уровень Образец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текстааОбразец</a:t>
            </a:r>
            <a:r>
              <a:rPr lang="ru-RU" dirty="0"/>
              <a:t>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r>
              <a:rPr lang="ru-RU" dirty="0"/>
              <a:t> 
Третий уровень Образец </a:t>
            </a:r>
            <a:r>
              <a:rPr lang="ru-RU" dirty="0" err="1"/>
              <a:t>текстаа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Образец </a:t>
            </a:r>
            <a:r>
              <a:rPr lang="ru-RU" dirty="0" err="1"/>
              <a:t>текстаа</a:t>
            </a:r>
            <a:r>
              <a:rPr lang="ru-RU" dirty="0"/>
              <a:t> 
Четвертый уровень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FC209823-CF24-1B49-984B-27A991BD3D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19" y="1473201"/>
            <a:ext cx="3780000" cy="2560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80000" indent="-180000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SzPct val="80000"/>
              <a:buFont typeface="Arial" panose="020B0604020202020204" pitchFamily="34" charset="0"/>
              <a:buChar char="•"/>
              <a:tabLst/>
              <a:defRPr sz="14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br>
              <a:rPr lang="ru-RU" dirty="0"/>
            </a:br>
            <a:r>
              <a:rPr lang="ru-RU" dirty="0" err="1"/>
              <a:t>прапр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r>
              <a:rPr lang="ru-RU" dirty="0"/>
              <a:t> 
Второй уровень Образец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текстааОбразец</a:t>
            </a:r>
            <a:r>
              <a:rPr lang="ru-RU" dirty="0"/>
              <a:t>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r>
              <a:rPr lang="ru-RU" dirty="0"/>
              <a:t> 
Третий уровень Образец </a:t>
            </a:r>
            <a:r>
              <a:rPr lang="ru-RU" dirty="0" err="1"/>
              <a:t>текстаа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Образец </a:t>
            </a:r>
            <a:r>
              <a:rPr lang="ru-RU" dirty="0" err="1"/>
              <a:t>текстаа</a:t>
            </a:r>
            <a:r>
              <a:rPr lang="ru-RU" dirty="0"/>
              <a:t> 
Четвертый уровень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9EFE31-D0FB-064C-903D-1B40E0292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771" y="4331124"/>
            <a:ext cx="972979" cy="2185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2DA4B5-F670-F748-8F92-4ABAF1057A79}"/>
              </a:ext>
            </a:extLst>
          </p:cNvPr>
          <p:cNvSpPr txBox="1"/>
          <p:nvPr/>
        </p:nvSpPr>
        <p:spPr>
          <a:xfrm>
            <a:off x="7443780" y="4393642"/>
            <a:ext cx="109653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www.moysklad.ru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965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Внутренний слайд темный — картинка на весь экран (лого, сайт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6774"/>
            <a:ext cx="7886700" cy="7412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CAA6900C-8F6B-EA45-96AB-FC756634F9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650" y="1473201"/>
            <a:ext cx="7886700" cy="25704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575138-ECB4-CC4B-A56F-3DCB3733D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771" y="4331124"/>
            <a:ext cx="972979" cy="2185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8B86C5-3746-D64F-AAAA-FE0B6DAFBABA}"/>
              </a:ext>
            </a:extLst>
          </p:cNvPr>
          <p:cNvSpPr txBox="1"/>
          <p:nvPr/>
        </p:nvSpPr>
        <p:spPr>
          <a:xfrm>
            <a:off x="7443780" y="4393642"/>
            <a:ext cx="109653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www.moysklad.ru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242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Внутренний слайд темный — картинка на весь экран (лого, сайт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6774"/>
            <a:ext cx="7886700" cy="7412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CAA6900C-8F6B-EA45-96AB-FC756634F9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650" y="1473200"/>
            <a:ext cx="7886700" cy="3017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8402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Внутренний слайд темный — картинка + список сбок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6774"/>
            <a:ext cx="7886700" cy="7412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67500F9-DEA3-EE4C-9FC2-B611AC0E74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63440" y="1473201"/>
            <a:ext cx="3851910" cy="25704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80000" indent="-180000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SzPct val="80000"/>
              <a:buFont typeface="Arial" panose="020B0604020202020204" pitchFamily="34" charset="0"/>
              <a:buChar char="•"/>
              <a:tabLst/>
              <a:defRPr sz="14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br>
              <a:rPr lang="ru-RU" dirty="0"/>
            </a:br>
            <a:r>
              <a:rPr lang="ru-RU" dirty="0" err="1"/>
              <a:t>прапр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r>
              <a:rPr lang="ru-RU" dirty="0"/>
              <a:t> 
Второй уровень Образец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текстааОбразец</a:t>
            </a:r>
            <a:r>
              <a:rPr lang="ru-RU" dirty="0"/>
              <a:t>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r>
              <a:rPr lang="ru-RU" dirty="0"/>
              <a:t> 
Третий уровень Образец </a:t>
            </a:r>
            <a:r>
              <a:rPr lang="ru-RU" dirty="0" err="1"/>
              <a:t>текстаа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Образец </a:t>
            </a:r>
            <a:r>
              <a:rPr lang="ru-RU" dirty="0" err="1"/>
              <a:t>текстаа</a:t>
            </a:r>
            <a:r>
              <a:rPr lang="ru-RU" dirty="0"/>
              <a:t> 
Четвертый уровень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CAA6900C-8F6B-EA45-96AB-FC756634F9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650" y="1473201"/>
            <a:ext cx="3770313" cy="25704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EDC7DA-C631-0D48-A639-D777DE9EF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771" y="4331124"/>
            <a:ext cx="972979" cy="2185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C96816-C921-984C-80F9-32CC313431A0}"/>
              </a:ext>
            </a:extLst>
          </p:cNvPr>
          <p:cNvSpPr txBox="1"/>
          <p:nvPr/>
        </p:nvSpPr>
        <p:spPr>
          <a:xfrm>
            <a:off x="7443780" y="4393642"/>
            <a:ext cx="109653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www.moysklad.ru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41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Внутренний слайд темный — картинка +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6774"/>
            <a:ext cx="7886700" cy="7412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67500F9-DEA3-EE4C-9FC2-B611AC0E74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2640" y="1473201"/>
            <a:ext cx="3902710" cy="26111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9525" indent="0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SzPct val="80000"/>
              <a:buFontTx/>
              <a:buNone/>
              <a:tabLst/>
              <a:defRPr sz="14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Вставленный текст для приблизительного понимания как это может выглядеть и быть организовано в абзацы и предложения.</a:t>
            </a:r>
          </a:p>
          <a:p>
            <a:r>
              <a:rPr lang="ru-RU" dirty="0"/>
              <a:t>Вставленный текст для приблизительного понимания как это может выглядеть и быть организовано в абзацы и предложения.</a:t>
            </a:r>
          </a:p>
          <a:p>
            <a:r>
              <a:rPr lang="ru-RU" dirty="0"/>
              <a:t>Вставленный текст для приблизительного понимания как это может выглядеть и быть.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CAA6900C-8F6B-EA45-96AB-FC756634F9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650" y="1473201"/>
            <a:ext cx="3770313" cy="2611119"/>
          </a:xfrm>
          <a:prstGeom prst="rect">
            <a:avLst/>
          </a:prstGeom>
        </p:spPr>
        <p:txBody>
          <a:bodyPr/>
          <a:lstStyle/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8DA1F2-AD74-7448-8F27-66E351BB7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771" y="4331124"/>
            <a:ext cx="972979" cy="2185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6C5B35-422D-C24A-BB77-E03ABA5236A9}"/>
              </a:ext>
            </a:extLst>
          </p:cNvPr>
          <p:cNvSpPr txBox="1"/>
          <p:nvPr/>
        </p:nvSpPr>
        <p:spPr>
          <a:xfrm>
            <a:off x="7443780" y="4393642"/>
            <a:ext cx="109653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www.moysklad.ru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024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Внутренний слайд темный — набор из 3 картинок +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6774"/>
            <a:ext cx="7886700" cy="7412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CAA6900C-8F6B-EA45-96AB-FC756634F9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650" y="1473201"/>
            <a:ext cx="2476500" cy="14833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Чтобы добавить рисунок, перетащите его в заполнитель или щелкните значок</a:t>
            </a:r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id="{83032B85-9303-824E-9B67-68E1A0C91C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650" y="3161745"/>
            <a:ext cx="2476500" cy="922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spcAft>
                <a:spcPts val="1400"/>
              </a:spcAft>
              <a:buSzPct val="80000"/>
              <a:buFontTx/>
              <a:buNone/>
              <a:tabLst/>
              <a:defRPr sz="12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Вставленный текст для приблизительного понимания как это может выглядеть и быть организовано в абзацы</a:t>
            </a:r>
          </a:p>
        </p:txBody>
      </p:sp>
      <p:sp>
        <p:nvSpPr>
          <p:cNvPr id="9" name="Рисунок 11">
            <a:extLst>
              <a:ext uri="{FF2B5EF4-FFF2-40B4-BE49-F238E27FC236}">
                <a16:creationId xmlns:a16="http://schemas.microsoft.com/office/drawing/2014/main" id="{4097B3A0-48E2-184F-9056-9BD14491AB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43275" y="1473201"/>
            <a:ext cx="2476500" cy="14833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Чтобы добавить рисунок, перетащите его в заполнитель или щелкните значок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9911E665-DD99-4A42-B944-CFF83A34CC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3275" y="3161745"/>
            <a:ext cx="2476500" cy="922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spcAft>
                <a:spcPts val="1400"/>
              </a:spcAft>
              <a:buSzPct val="80000"/>
              <a:buFontTx/>
              <a:buNone/>
              <a:tabLst/>
              <a:defRPr sz="12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Вставленный текст для приблизительного понимания как это может выглядеть и быть организовано в абзацы</a:t>
            </a:r>
          </a:p>
        </p:txBody>
      </p:sp>
      <p:sp>
        <p:nvSpPr>
          <p:cNvPr id="11" name="Рисунок 11">
            <a:extLst>
              <a:ext uri="{FF2B5EF4-FFF2-40B4-BE49-F238E27FC236}">
                <a16:creationId xmlns:a16="http://schemas.microsoft.com/office/drawing/2014/main" id="{F73DF840-0EC5-9E45-9809-E70C6008DA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1473201"/>
            <a:ext cx="2476500" cy="14833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Чтобы добавить рисунок, перетащите его в заполнитель или щелкните значок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A21FF743-A354-E741-986A-6BF1D0B116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57900" y="3161745"/>
            <a:ext cx="2476500" cy="922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spcAft>
                <a:spcPts val="1400"/>
              </a:spcAft>
              <a:buSzPct val="80000"/>
              <a:buFontTx/>
              <a:buNone/>
              <a:tabLst/>
              <a:defRPr sz="12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Вставленный текст для приблизительного понимания как это может выглядеть и быть организовано в абзацы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F608BCE-4D7A-B246-B2E5-872D3012C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771" y="4331124"/>
            <a:ext cx="972979" cy="2185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F1DE18-D90C-8B44-B037-8DD9E2FE90DE}"/>
              </a:ext>
            </a:extLst>
          </p:cNvPr>
          <p:cNvSpPr txBox="1"/>
          <p:nvPr/>
        </p:nvSpPr>
        <p:spPr>
          <a:xfrm>
            <a:off x="7443780" y="4393642"/>
            <a:ext cx="109653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www.moysklad.ru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13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CF5A160-3EBF-A94D-AC7C-E54E11B73C8E}"/>
              </a:ext>
            </a:extLst>
          </p:cNvPr>
          <p:cNvSpPr/>
          <p:nvPr/>
        </p:nvSpPr>
        <p:spPr>
          <a:xfrm>
            <a:off x="957071" y="1976955"/>
            <a:ext cx="7062217" cy="2382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59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D24413-5FF3-1240-8CA0-815747487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2633" y="597613"/>
            <a:ext cx="1729740" cy="38862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584D3A7-B17B-AA47-8B08-4A143BA92A4E}"/>
              </a:ext>
            </a:extLst>
          </p:cNvPr>
          <p:cNvSpPr txBox="1">
            <a:spLocks/>
          </p:cNvSpPr>
          <p:nvPr/>
        </p:nvSpPr>
        <p:spPr>
          <a:xfrm>
            <a:off x="1259840" y="2296159"/>
            <a:ext cx="6542377" cy="98890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rgbClr val="3D517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r>
              <a:rPr lang="ru-RU" dirty="0"/>
              <a:t> длинного </a:t>
            </a:r>
            <a:br>
              <a:rPr lang="ru-RU" dirty="0"/>
            </a:br>
            <a:r>
              <a:rPr lang="ru-RU" dirty="0"/>
              <a:t>и внятного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9656260-ADBC-094A-8570-1C8E58660B9F}"/>
              </a:ext>
            </a:extLst>
          </p:cNvPr>
          <p:cNvSpPr txBox="1">
            <a:spLocks/>
          </p:cNvSpPr>
          <p:nvPr/>
        </p:nvSpPr>
        <p:spPr>
          <a:xfrm>
            <a:off x="4056117" y="3458325"/>
            <a:ext cx="2596407" cy="568078"/>
          </a:xfrm>
          <a:prstGeom prst="rect">
            <a:avLst/>
          </a:prstGeom>
        </p:spPr>
        <p:txBody>
          <a:bodyPr lIns="0" tIns="0" rIns="0" bIns="0">
            <a:normAutofit fontScale="85000" lnSpcReduction="2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kern="1200" baseline="0">
                <a:solidFill>
                  <a:srgbClr val="3D5175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i="0" baseline="0" dirty="0"/>
              <a:t>Имя Автора Возможное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0" i="0" baseline="0" dirty="0"/>
              <a:t>Статус или комментарий, должность</a:t>
            </a:r>
            <a:endParaRPr lang="en-US" b="0" i="0" baseline="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1CC0544-1673-DA49-88D2-F6374C098AAA}"/>
              </a:ext>
            </a:extLst>
          </p:cNvPr>
          <p:cNvSpPr txBox="1">
            <a:spLocks/>
          </p:cNvSpPr>
          <p:nvPr/>
        </p:nvSpPr>
        <p:spPr>
          <a:xfrm>
            <a:off x="1259840" y="3458325"/>
            <a:ext cx="2596407" cy="568078"/>
          </a:xfrm>
          <a:prstGeom prst="rect">
            <a:avLst/>
          </a:prstGeom>
        </p:spPr>
        <p:txBody>
          <a:bodyPr lIns="0" tIns="0" rIns="0" bIns="0">
            <a:normAutofit fontScale="85000" lnSpcReduction="2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kern="1200" baseline="0">
                <a:solidFill>
                  <a:srgbClr val="3D5175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i="0" baseline="0" dirty="0"/>
              <a:t>Имя Автора Возможное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0" i="0" baseline="0" dirty="0"/>
              <a:t>Статус или комментарий, должность</a:t>
            </a:r>
            <a:endParaRPr lang="en-US" b="0" i="0" baseline="0" dirty="0"/>
          </a:p>
        </p:txBody>
      </p:sp>
    </p:spTree>
    <p:extLst>
      <p:ext uri="{BB962C8B-B14F-4D97-AF65-F5344CB8AC3E}">
        <p14:creationId xmlns:p14="http://schemas.microsoft.com/office/powerpoint/2010/main" val="1232754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Внутренний слайд темный — две колонки: спис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6774"/>
            <a:ext cx="7886700" cy="7412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67500F9-DEA3-EE4C-9FC2-B611AC0E74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5350" y="1473201"/>
            <a:ext cx="3780000" cy="2560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80000" indent="-180000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SzPct val="80000"/>
              <a:buFont typeface="Arial" panose="020B0604020202020204" pitchFamily="34" charset="0"/>
              <a:buChar char="•"/>
              <a:tabLst/>
              <a:defRPr sz="14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br>
              <a:rPr lang="ru-RU" dirty="0"/>
            </a:br>
            <a:r>
              <a:rPr lang="ru-RU" dirty="0" err="1"/>
              <a:t>прапр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r>
              <a:rPr lang="ru-RU" dirty="0"/>
              <a:t> 
Второй уровень Образец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текстааОбразец</a:t>
            </a:r>
            <a:r>
              <a:rPr lang="ru-RU" dirty="0"/>
              <a:t>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r>
              <a:rPr lang="ru-RU" dirty="0"/>
              <a:t> 
Третий уровень Образец </a:t>
            </a:r>
            <a:r>
              <a:rPr lang="ru-RU" dirty="0" err="1"/>
              <a:t>текстаа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Образец </a:t>
            </a:r>
            <a:r>
              <a:rPr lang="ru-RU" dirty="0" err="1"/>
              <a:t>текстаа</a:t>
            </a:r>
            <a:r>
              <a:rPr lang="ru-RU" dirty="0"/>
              <a:t> 
Четвертый уровень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FC209823-CF24-1B49-984B-27A991BD3D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19" y="1473201"/>
            <a:ext cx="3780000" cy="2560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80000" indent="-180000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SzPct val="80000"/>
              <a:buFont typeface="Arial" panose="020B0604020202020204" pitchFamily="34" charset="0"/>
              <a:buChar char="•"/>
              <a:tabLst/>
              <a:defRPr sz="14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br>
              <a:rPr lang="ru-RU" dirty="0"/>
            </a:br>
            <a:r>
              <a:rPr lang="ru-RU" dirty="0" err="1"/>
              <a:t>прапр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r>
              <a:rPr lang="ru-RU" dirty="0"/>
              <a:t> 
Второй уровень Образец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текстааОбразец</a:t>
            </a:r>
            <a:r>
              <a:rPr lang="ru-RU" dirty="0"/>
              <a:t>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r>
              <a:rPr lang="ru-RU" dirty="0"/>
              <a:t> 
Третий уровень Образец </a:t>
            </a:r>
            <a:r>
              <a:rPr lang="ru-RU" dirty="0" err="1"/>
              <a:t>текстаа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Образец </a:t>
            </a:r>
            <a:r>
              <a:rPr lang="ru-RU" dirty="0" err="1"/>
              <a:t>текстаа</a:t>
            </a:r>
            <a:r>
              <a:rPr lang="ru-RU" dirty="0"/>
              <a:t> 
Четвертый уровень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9EFE31-D0FB-064C-903D-1B40E0292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771" y="4331124"/>
            <a:ext cx="972979" cy="2185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2DA4B5-F670-F748-8F92-4ABAF1057A79}"/>
              </a:ext>
            </a:extLst>
          </p:cNvPr>
          <p:cNvSpPr txBox="1"/>
          <p:nvPr/>
        </p:nvSpPr>
        <p:spPr>
          <a:xfrm>
            <a:off x="7443780" y="4393642"/>
            <a:ext cx="109653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www.moysklad.ru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326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Внутренний слайд с фоном — картинка + список сбок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ECF8769-82E7-9C44-82A6-555992AC5846}"/>
              </a:ext>
            </a:extLst>
          </p:cNvPr>
          <p:cNvSpPr/>
          <p:nvPr/>
        </p:nvSpPr>
        <p:spPr>
          <a:xfrm>
            <a:off x="4398963" y="1473201"/>
            <a:ext cx="4116387" cy="257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5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6774"/>
            <a:ext cx="7886700" cy="7412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67500F9-DEA3-EE4C-9FC2-B611AC0E74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63440" y="1729738"/>
            <a:ext cx="3606800" cy="20701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80000" indent="-180000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SzPct val="80000"/>
              <a:buFont typeface="Arial" panose="020B0604020202020204" pitchFamily="34" charset="0"/>
              <a:buChar char="•"/>
              <a:tabLst/>
              <a:defRPr sz="1400" baseline="0">
                <a:solidFill>
                  <a:srgbClr val="3D5175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br>
              <a:rPr lang="ru-RU" dirty="0"/>
            </a:br>
            <a:r>
              <a:rPr lang="ru-RU" dirty="0" err="1"/>
              <a:t>прапр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r>
              <a:rPr lang="ru-RU" dirty="0"/>
              <a:t> 
Второй уровень Образец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текстааОбразец</a:t>
            </a:r>
            <a:r>
              <a:rPr lang="ru-RU" dirty="0"/>
              <a:t> </a:t>
            </a:r>
            <a:r>
              <a:rPr lang="ru-RU" dirty="0" err="1"/>
              <a:t>текстаа</a:t>
            </a:r>
            <a:r>
              <a:rPr lang="ru-RU" dirty="0"/>
              <a:t> 
Третий уровень Образец </a:t>
            </a:r>
            <a:r>
              <a:rPr lang="ru-RU" dirty="0" err="1"/>
              <a:t>текстаа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Образец текста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CAA6900C-8F6B-EA45-96AB-FC756634F9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651" y="1473201"/>
            <a:ext cx="3506470" cy="257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EDC7DA-C631-0D48-A639-D777DE9EF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771" y="4331124"/>
            <a:ext cx="972979" cy="2185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C96816-C921-984C-80F9-32CC313431A0}"/>
              </a:ext>
            </a:extLst>
          </p:cNvPr>
          <p:cNvSpPr txBox="1"/>
          <p:nvPr/>
        </p:nvSpPr>
        <p:spPr>
          <a:xfrm>
            <a:off x="7443780" y="4393642"/>
            <a:ext cx="109653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www.moysklad.ru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276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Внутренний слайд с фоном — картинка +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EC1F2A9-CFF5-6245-A3CC-1F9DD487EED1}"/>
              </a:ext>
            </a:extLst>
          </p:cNvPr>
          <p:cNvSpPr/>
          <p:nvPr/>
        </p:nvSpPr>
        <p:spPr>
          <a:xfrm>
            <a:off x="4398963" y="1473201"/>
            <a:ext cx="4116387" cy="257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5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6774"/>
            <a:ext cx="7886700" cy="7412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67500F9-DEA3-EE4C-9FC2-B611AC0E74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2640" y="1638000"/>
            <a:ext cx="3708400" cy="22224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9525" indent="0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SzPct val="80000"/>
              <a:buFontTx/>
              <a:buNone/>
              <a:tabLst/>
              <a:defRPr sz="1400" baseline="0">
                <a:solidFill>
                  <a:srgbClr val="3D5175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Вставленный текст для приблизительного понимания как это может выглядеть и быть организовано в абзацы и предложения.</a:t>
            </a:r>
          </a:p>
          <a:p>
            <a:r>
              <a:rPr lang="ru-RU" dirty="0"/>
              <a:t>Вставленный текст для приблизительного понимания как это может выглядеть и быть организовано в абзацы и предложения.</a:t>
            </a:r>
          </a:p>
          <a:p>
            <a:endParaRPr lang="ru-RU" dirty="0"/>
          </a:p>
        </p:txBody>
      </p:sp>
      <p:sp>
        <p:nvSpPr>
          <p:cNvPr id="14" name="Рисунок 11">
            <a:extLst>
              <a:ext uri="{FF2B5EF4-FFF2-40B4-BE49-F238E27FC236}">
                <a16:creationId xmlns:a16="http://schemas.microsoft.com/office/drawing/2014/main" id="{F2546D5E-BD1F-C34B-A51C-58249650CD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8651" y="1473201"/>
            <a:ext cx="3506470" cy="257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CB91693-D552-054B-AFB6-68909DAE7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771" y="4331124"/>
            <a:ext cx="972979" cy="2185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911E95-A582-D043-8363-3B1D8A8FA7F1}"/>
              </a:ext>
            </a:extLst>
          </p:cNvPr>
          <p:cNvSpPr txBox="1"/>
          <p:nvPr/>
        </p:nvSpPr>
        <p:spPr>
          <a:xfrm>
            <a:off x="7443780" y="4393642"/>
            <a:ext cx="109653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www.moysklad.ru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204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ина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CF5A160-3EBF-A94D-AC7C-E54E11B73C8E}"/>
              </a:ext>
            </a:extLst>
          </p:cNvPr>
          <p:cNvSpPr/>
          <p:nvPr/>
        </p:nvSpPr>
        <p:spPr>
          <a:xfrm>
            <a:off x="2370074" y="1087121"/>
            <a:ext cx="4403852" cy="2600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59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8683E483-DA98-A34A-BF63-D3BDBCF12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2063" y="2140667"/>
            <a:ext cx="2719874" cy="5950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FontTx/>
              <a:buNone/>
              <a:defRPr/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400">
                <a:solidFill>
                  <a:srgbClr val="3D51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Образец подзаголовка</a:t>
            </a:r>
            <a:endParaRPr lang="ru-RU" sz="1400" dirty="0">
              <a:solidFill>
                <a:srgbClr val="3D51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D6A0ED-7522-C54A-90BC-8164DBDF5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565" y="1520709"/>
            <a:ext cx="3404870" cy="46025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400" baseline="0">
                <a:solidFill>
                  <a:srgbClr val="3D5175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7DB085-6FB2-324F-BA06-A34CD0290A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03034" y="4056379"/>
            <a:ext cx="1937932" cy="29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91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CF5A160-3EBF-A94D-AC7C-E54E11B73C8E}"/>
              </a:ext>
            </a:extLst>
          </p:cNvPr>
          <p:cNvSpPr/>
          <p:nvPr userDrawn="1"/>
        </p:nvSpPr>
        <p:spPr>
          <a:xfrm>
            <a:off x="957071" y="1976955"/>
            <a:ext cx="7062217" cy="2382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59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0911" y="2220753"/>
            <a:ext cx="6605069" cy="9937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80911" y="3329652"/>
            <a:ext cx="3684980" cy="914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ru-RU" dirty="0"/>
              <a:t>Имя Фамилия</a:t>
            </a:r>
            <a:br>
              <a:rPr lang="ru-RU" dirty="0"/>
            </a:br>
            <a:r>
              <a:rPr lang="ru-RU" dirty="0" err="1"/>
              <a:t>Длввмывм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3B675A-7873-CF4B-B313-895849EF9B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7071" y="583476"/>
            <a:ext cx="2154429" cy="33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65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CF5A160-3EBF-A94D-AC7C-E54E11B73C8E}"/>
              </a:ext>
            </a:extLst>
          </p:cNvPr>
          <p:cNvSpPr/>
          <p:nvPr userDrawn="1"/>
        </p:nvSpPr>
        <p:spPr>
          <a:xfrm>
            <a:off x="957071" y="1813848"/>
            <a:ext cx="7062217" cy="2197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59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0911" y="2220753"/>
            <a:ext cx="6605069" cy="9937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80911" y="3329652"/>
            <a:ext cx="3684980" cy="914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ru-RU" dirty="0"/>
              <a:t>Имя Фамилия</a:t>
            </a:r>
            <a:br>
              <a:rPr lang="ru-RU" dirty="0"/>
            </a:br>
            <a:r>
              <a:rPr lang="ru-RU" dirty="0" err="1"/>
              <a:t>Длввмывм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3B675A-7873-CF4B-B313-895849EF9B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7071" y="583476"/>
            <a:ext cx="2154429" cy="33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20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нутренний слайд — картинка на весь экран (лого, сайт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6774"/>
            <a:ext cx="7886700" cy="7412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800" b="1" baseline="0">
                <a:solidFill>
                  <a:srgbClr val="3D5175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CAA6900C-8F6B-EA45-96AB-FC756634F9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650" y="1473201"/>
            <a:ext cx="7886700" cy="2570480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Чтобы добавить рисунок, перетащите его в заполнитель или щелкните значок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48438-7A2F-734F-9823-F296836066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3689" y="4329760"/>
            <a:ext cx="1289878" cy="28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40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нутренний слайд — картинка на весь экра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6774"/>
            <a:ext cx="7886700" cy="7412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400" baseline="0">
                <a:solidFill>
                  <a:srgbClr val="3D5175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CAA6900C-8F6B-EA45-96AB-FC756634F9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650" y="1473200"/>
            <a:ext cx="7886700" cy="31089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Чтобы добавить рисунок, перетащите его в заполнитель или щелкните значок</a:t>
            </a:r>
          </a:p>
        </p:txBody>
      </p:sp>
    </p:spTree>
    <p:extLst>
      <p:ext uri="{BB962C8B-B14F-4D97-AF65-F5344CB8AC3E}">
        <p14:creationId xmlns:p14="http://schemas.microsoft.com/office/powerpoint/2010/main" val="2600383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нутренний слайд — картинка + список сбок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6774"/>
            <a:ext cx="7886700" cy="7412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400" baseline="0">
                <a:solidFill>
                  <a:srgbClr val="3D5175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67500F9-DEA3-EE4C-9FC2-B611AC0E74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2640" y="1473201"/>
            <a:ext cx="3902710" cy="25704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2250" indent="-212725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SzPct val="80000"/>
              <a:buFontTx/>
              <a:buBlip>
                <a:blip r:embed="rId3"/>
              </a:buBlip>
              <a:tabLst/>
              <a:defRPr sz="1400" baseline="0">
                <a:solidFill>
                  <a:srgbClr val="3D5175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br>
              <a:rPr lang="ru-RU" dirty="0"/>
            </a:br>
            <a:r>
              <a:rPr lang="ru-RU" dirty="0" err="1"/>
              <a:t>прапр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r>
              <a:rPr lang="ru-RU" dirty="0"/>
              <a:t> 
Второй уровень Образец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текстааОбразец</a:t>
            </a:r>
            <a:r>
              <a:rPr lang="ru-RU" dirty="0"/>
              <a:t>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r>
              <a:rPr lang="ru-RU" dirty="0"/>
              <a:t> 
Третий уровень Образец </a:t>
            </a:r>
            <a:r>
              <a:rPr lang="ru-RU" dirty="0" err="1"/>
              <a:t>текстаа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Образец </a:t>
            </a:r>
            <a:r>
              <a:rPr lang="ru-RU" dirty="0" err="1"/>
              <a:t>текстаа</a:t>
            </a:r>
            <a:r>
              <a:rPr lang="ru-RU" dirty="0"/>
              <a:t> 
Четвертый уровень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CAA6900C-8F6B-EA45-96AB-FC756634F9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650" y="1473201"/>
            <a:ext cx="3770313" cy="2570480"/>
          </a:xfrm>
          <a:prstGeom prst="rect">
            <a:avLst/>
          </a:prstGeom>
        </p:spPr>
        <p:txBody>
          <a:bodyPr/>
          <a:lstStyle/>
          <a:p>
            <a:r>
              <a:rPr lang="ru-RU"/>
              <a:t>Чтобы добавить рисунок, перетащите его в заполнитель или щелкните значок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3A3EB4-6738-CA4F-A6DD-E0DD68618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771" y="4331124"/>
            <a:ext cx="972979" cy="2185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CEC65-5A16-C444-8FBC-DC990984B9A0}"/>
              </a:ext>
            </a:extLst>
          </p:cNvPr>
          <p:cNvSpPr txBox="1"/>
          <p:nvPr/>
        </p:nvSpPr>
        <p:spPr>
          <a:xfrm>
            <a:off x="7443780" y="4393642"/>
            <a:ext cx="109653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 err="1">
                <a:solidFill>
                  <a:srgbClr val="3D51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www.moysklad.ru</a:t>
            </a:r>
            <a:endParaRPr lang="ru-RU" sz="1000" dirty="0">
              <a:solidFill>
                <a:srgbClr val="3D51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нутренний слайд — картинка +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6774"/>
            <a:ext cx="7886700" cy="7412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400" baseline="0">
                <a:solidFill>
                  <a:srgbClr val="3D5175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67500F9-DEA3-EE4C-9FC2-B611AC0E74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2640" y="1473201"/>
            <a:ext cx="3902710" cy="26111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9525" indent="0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SzPct val="80000"/>
              <a:buFontTx/>
              <a:buNone/>
              <a:tabLst/>
              <a:defRPr sz="1400" baseline="0">
                <a:solidFill>
                  <a:srgbClr val="3D5175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Вставленный текст для приблизительного понимания как это может выглядеть и быть организовано в абзацы и предложения.</a:t>
            </a:r>
          </a:p>
          <a:p>
            <a:r>
              <a:rPr lang="ru-RU" dirty="0"/>
              <a:t>Вставленный текст для приблизительного понимания как это может выглядеть и быть организовано в абзацы и предложения.</a:t>
            </a:r>
          </a:p>
          <a:p>
            <a:r>
              <a:rPr lang="ru-RU" dirty="0"/>
              <a:t>Вставленный текст для приблизительного понимания как это может выглядеть и быть.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CAA6900C-8F6B-EA45-96AB-FC756634F9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650" y="1473201"/>
            <a:ext cx="3770313" cy="2611119"/>
          </a:xfrm>
          <a:prstGeom prst="rect">
            <a:avLst/>
          </a:prstGeom>
        </p:spPr>
        <p:txBody>
          <a:bodyPr/>
          <a:lstStyle/>
          <a:p>
            <a:r>
              <a:rPr lang="ru-RU"/>
              <a:t>Чтобы добавить рисунок, перетащите его в заполнитель или щелкните значок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537254-EAF9-4C4F-91DE-8C2A5C4B7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771" y="4331124"/>
            <a:ext cx="972979" cy="2185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2BACDF-6E9B-E243-8091-3A8D8F59BAB3}"/>
              </a:ext>
            </a:extLst>
          </p:cNvPr>
          <p:cNvSpPr txBox="1"/>
          <p:nvPr/>
        </p:nvSpPr>
        <p:spPr>
          <a:xfrm>
            <a:off x="7443780" y="4393642"/>
            <a:ext cx="109653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 err="1">
                <a:solidFill>
                  <a:srgbClr val="3D51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www.moysklad.ru</a:t>
            </a:r>
            <a:endParaRPr lang="ru-RU" sz="1000" dirty="0">
              <a:solidFill>
                <a:srgbClr val="3D51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202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нутренний слайд — набор из 3 картинок +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6774"/>
            <a:ext cx="7886700" cy="7412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400" baseline="0">
                <a:solidFill>
                  <a:srgbClr val="3D5175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CAA6900C-8F6B-EA45-96AB-FC756634F9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650" y="1473201"/>
            <a:ext cx="2476500" cy="14833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Чтобы добавить рисунок, перетащите его в заполнитель или щелкните значок</a:t>
            </a:r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id="{83032B85-9303-824E-9B67-68E1A0C91C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650" y="3161745"/>
            <a:ext cx="2476500" cy="922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spcAft>
                <a:spcPts val="1400"/>
              </a:spcAft>
              <a:buSzPct val="80000"/>
              <a:buFontTx/>
              <a:buNone/>
              <a:tabLst/>
              <a:defRPr sz="1200" baseline="0">
                <a:solidFill>
                  <a:srgbClr val="3D5175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Вставленный текст для приблизительного понимания как это может выглядеть и быть организовано в абзацы</a:t>
            </a:r>
          </a:p>
        </p:txBody>
      </p:sp>
      <p:sp>
        <p:nvSpPr>
          <p:cNvPr id="9" name="Рисунок 11">
            <a:extLst>
              <a:ext uri="{FF2B5EF4-FFF2-40B4-BE49-F238E27FC236}">
                <a16:creationId xmlns:a16="http://schemas.microsoft.com/office/drawing/2014/main" id="{4097B3A0-48E2-184F-9056-9BD14491AB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43275" y="1473201"/>
            <a:ext cx="2476500" cy="14833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Чтобы добавить рисунок, перетащите его в заполнитель или щелкните значок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9911E665-DD99-4A42-B944-CFF83A34CC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3275" y="3161745"/>
            <a:ext cx="2476500" cy="922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spcAft>
                <a:spcPts val="1400"/>
              </a:spcAft>
              <a:buSzPct val="80000"/>
              <a:buFontTx/>
              <a:buNone/>
              <a:tabLst/>
              <a:defRPr sz="1200" baseline="0">
                <a:solidFill>
                  <a:srgbClr val="3D5175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Вставленный текст для приблизительного понимания как это может выглядеть и быть организовано в абзацы</a:t>
            </a:r>
          </a:p>
        </p:txBody>
      </p:sp>
      <p:sp>
        <p:nvSpPr>
          <p:cNvPr id="11" name="Рисунок 11">
            <a:extLst>
              <a:ext uri="{FF2B5EF4-FFF2-40B4-BE49-F238E27FC236}">
                <a16:creationId xmlns:a16="http://schemas.microsoft.com/office/drawing/2014/main" id="{F73DF840-0EC5-9E45-9809-E70C6008DA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1473201"/>
            <a:ext cx="2476500" cy="14833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Чтобы добавить рисунок, перетащите его в заполнитель или щелкните значок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A21FF743-A354-E741-986A-6BF1D0B116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57900" y="3161745"/>
            <a:ext cx="2476500" cy="922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spcAft>
                <a:spcPts val="1400"/>
              </a:spcAft>
              <a:buSzPct val="80000"/>
              <a:buFontTx/>
              <a:buNone/>
              <a:tabLst/>
              <a:defRPr sz="1200" baseline="0">
                <a:solidFill>
                  <a:srgbClr val="3D5175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Вставленный текст для приблизительного понимания как это может выглядеть и быть организовано в абзацы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86EEDCF-F2E7-7B41-BC4E-BC320A15F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771" y="4331124"/>
            <a:ext cx="972979" cy="2185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767C24-CD5D-EB4A-8509-8E61BE9D4703}"/>
              </a:ext>
            </a:extLst>
          </p:cNvPr>
          <p:cNvSpPr txBox="1"/>
          <p:nvPr/>
        </p:nvSpPr>
        <p:spPr>
          <a:xfrm>
            <a:off x="7443780" y="4393642"/>
            <a:ext cx="109653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 err="1">
                <a:solidFill>
                  <a:srgbClr val="3D51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www.moysklad.ru</a:t>
            </a:r>
            <a:endParaRPr lang="ru-RU" sz="1000" dirty="0">
              <a:solidFill>
                <a:srgbClr val="3D51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613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нутренний слайд — две колонки: спис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6774"/>
            <a:ext cx="7886700" cy="7412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400" baseline="0">
                <a:solidFill>
                  <a:srgbClr val="3D5175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67500F9-DEA3-EE4C-9FC2-B611AC0E74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5350" y="1473201"/>
            <a:ext cx="3780000" cy="2560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2250" indent="-212725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SzPct val="80000"/>
              <a:buFontTx/>
              <a:buBlip>
                <a:blip r:embed="rId3"/>
              </a:buBlip>
              <a:tabLst/>
              <a:defRPr sz="1400" baseline="0">
                <a:solidFill>
                  <a:srgbClr val="3D5175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br>
              <a:rPr lang="ru-RU" dirty="0"/>
            </a:br>
            <a:r>
              <a:rPr lang="ru-RU" dirty="0" err="1"/>
              <a:t>прапр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r>
              <a:rPr lang="ru-RU" dirty="0"/>
              <a:t> 
Второй уровень Образец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текстааОбразец</a:t>
            </a:r>
            <a:r>
              <a:rPr lang="ru-RU" dirty="0"/>
              <a:t>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r>
              <a:rPr lang="ru-RU" dirty="0"/>
              <a:t> 
Третий уровень Образец </a:t>
            </a:r>
            <a:r>
              <a:rPr lang="ru-RU" dirty="0" err="1"/>
              <a:t>текстаа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Образец </a:t>
            </a:r>
            <a:r>
              <a:rPr lang="ru-RU" dirty="0" err="1"/>
              <a:t>текстаа</a:t>
            </a:r>
            <a:r>
              <a:rPr lang="ru-RU" dirty="0"/>
              <a:t> 
Четвертый уровень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FC209823-CF24-1B49-984B-27A991BD3D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19" y="1473201"/>
            <a:ext cx="3780000" cy="2560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2250" indent="-212725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SzPct val="80000"/>
              <a:buFontTx/>
              <a:buBlip>
                <a:blip r:embed="rId3"/>
              </a:buBlip>
              <a:tabLst/>
              <a:defRPr sz="1400" baseline="0">
                <a:solidFill>
                  <a:srgbClr val="3D5175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br>
              <a:rPr lang="ru-RU" dirty="0"/>
            </a:br>
            <a:r>
              <a:rPr lang="ru-RU" dirty="0" err="1"/>
              <a:t>прапр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r>
              <a:rPr lang="ru-RU" dirty="0"/>
              <a:t> 
Второй уровень Образец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текстааОбразец</a:t>
            </a:r>
            <a:r>
              <a:rPr lang="ru-RU" dirty="0"/>
              <a:t> </a:t>
            </a:r>
            <a:r>
              <a:rPr lang="ru-RU" dirty="0" err="1"/>
              <a:t>текстаа</a:t>
            </a:r>
            <a:r>
              <a:rPr lang="ru-RU" dirty="0"/>
              <a:t> Образец </a:t>
            </a:r>
            <a:r>
              <a:rPr lang="ru-RU" dirty="0" err="1"/>
              <a:t>текстаа</a:t>
            </a:r>
            <a:r>
              <a:rPr lang="ru-RU" dirty="0"/>
              <a:t> 
Третий уровень Образец </a:t>
            </a:r>
            <a:r>
              <a:rPr lang="ru-RU" dirty="0" err="1"/>
              <a:t>текстаа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Образец </a:t>
            </a:r>
            <a:r>
              <a:rPr lang="ru-RU" dirty="0" err="1"/>
              <a:t>текстаа</a:t>
            </a:r>
            <a:r>
              <a:rPr lang="ru-RU" dirty="0"/>
              <a:t> 
Четвертый уровень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CC3134-D40A-FC45-9EC4-02F90305D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771" y="4331124"/>
            <a:ext cx="972979" cy="2185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E536C2-AF92-494B-8D14-6B4AAF1F010B}"/>
              </a:ext>
            </a:extLst>
          </p:cNvPr>
          <p:cNvSpPr txBox="1"/>
          <p:nvPr/>
        </p:nvSpPr>
        <p:spPr>
          <a:xfrm>
            <a:off x="7443780" y="4393642"/>
            <a:ext cx="109653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 err="1">
                <a:solidFill>
                  <a:srgbClr val="3D51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www.moysklad.ru</a:t>
            </a:r>
            <a:endParaRPr lang="ru-RU" sz="1000" dirty="0">
              <a:solidFill>
                <a:srgbClr val="3D51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34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Внутренний слайд синий — картинка на весь экран (лого, сайт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6774"/>
            <a:ext cx="7886700" cy="7412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800" b="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CAA6900C-8F6B-EA45-96AB-FC756634F9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650" y="1473201"/>
            <a:ext cx="7886700" cy="25704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575138-ECB4-CC4B-A56F-3DCB3733D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771" y="4331124"/>
            <a:ext cx="972979" cy="2185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8B86C5-3746-D64F-AAAA-FE0B6DAFBABA}"/>
              </a:ext>
            </a:extLst>
          </p:cNvPr>
          <p:cNvSpPr txBox="1"/>
          <p:nvPr/>
        </p:nvSpPr>
        <p:spPr>
          <a:xfrm>
            <a:off x="7443780" y="4393642"/>
            <a:ext cx="109653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www.moysklad.ru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634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17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0" r:id="rId2"/>
    <p:sldLayoutId id="2147483687" r:id="rId3"/>
    <p:sldLayoutId id="2147483688" r:id="rId4"/>
    <p:sldLayoutId id="2147483674" r:id="rId5"/>
    <p:sldLayoutId id="2147483684" r:id="rId6"/>
    <p:sldLayoutId id="2147483689" r:id="rId7"/>
    <p:sldLayoutId id="2147483685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686" r:id="rId23"/>
    <p:sldLayoutId id="2147483705" r:id="rId24"/>
    <p:sldLayoutId id="2147483706" r:id="rId2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ysklad.ru/events/99-voprosov-po-markirovke/?q=mrk-wbnr0619&amp;utm_medium=webinar&amp;utm_source=moysklad&amp;utm_campaign=wbnr27062019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ysklad.ru/uic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0911" y="2335877"/>
            <a:ext cx="6605069" cy="993775"/>
          </a:xfrm>
        </p:spPr>
        <p:txBody>
          <a:bodyPr>
            <a:noAutofit/>
          </a:bodyPr>
          <a:lstStyle/>
          <a:p>
            <a:r>
              <a:rPr lang="ru-RU" b="1" dirty="0">
                <a:latin typeface="Montserrat" pitchFamily="2" charset="0"/>
                <a:ea typeface="Corbel" charset="0"/>
                <a:cs typeface="Calibri" panose="020F0502020204030204" pitchFamily="34" charset="0"/>
              </a:rPr>
              <a:t>ГОСУДАРСТВО</a:t>
            </a:r>
            <a:r>
              <a:rPr lang="ru-RU" b="1" dirty="0"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 </a:t>
            </a:r>
            <a:r>
              <a:rPr lang="ru-RU" b="1" dirty="0">
                <a:latin typeface="Montserrat" pitchFamily="2" charset="0"/>
                <a:ea typeface="Corbel" charset="0"/>
                <a:cs typeface="Calibri" panose="020F0502020204030204" pitchFamily="34" charset="0"/>
              </a:rPr>
              <a:t>И БИЗНЕС </a:t>
            </a:r>
            <a:br>
              <a:rPr lang="en-US" b="1" dirty="0">
                <a:latin typeface="Montserrat" pitchFamily="2" charset="0"/>
                <a:ea typeface="Corbel" charset="0"/>
                <a:cs typeface="Calibri" panose="020F0502020204030204" pitchFamily="34" charset="0"/>
              </a:rPr>
            </a:br>
            <a:r>
              <a:rPr lang="ru-RU" b="1" dirty="0">
                <a:latin typeface="Montserrat" pitchFamily="2" charset="0"/>
                <a:ea typeface="Corbel" charset="0"/>
                <a:cs typeface="Calibri" panose="020F0502020204030204" pitchFamily="34" charset="0"/>
              </a:rPr>
              <a:t>В 2020 ГОДУ</a:t>
            </a:r>
            <a:br>
              <a:rPr lang="ru-RU" b="1" dirty="0">
                <a:latin typeface="Montserrat" pitchFamily="2" charset="0"/>
                <a:ea typeface="Corbel" charset="0"/>
                <a:cs typeface="Calibri" panose="020F0502020204030204" pitchFamily="34" charset="0"/>
              </a:rPr>
            </a:br>
            <a:endParaRPr lang="ru-RU" b="1" cap="all" dirty="0">
              <a:latin typeface="Montserrat" pitchFamily="2" charset="0"/>
              <a:ea typeface="Corbel" charset="0"/>
              <a:cs typeface="Calibri" panose="020F0502020204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quarter" idx="10"/>
          </p:nvPr>
        </p:nvSpPr>
        <p:spPr>
          <a:xfrm>
            <a:off x="1180911" y="3760833"/>
            <a:ext cx="3684980" cy="4320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0" dirty="0">
                <a:latin typeface="Montserrat" pitchFamily="2" charset="0"/>
              </a:rPr>
              <a:t>Денис Донченко</a:t>
            </a:r>
          </a:p>
        </p:txBody>
      </p:sp>
    </p:spTree>
    <p:extLst>
      <p:ext uri="{BB962C8B-B14F-4D97-AF65-F5344CB8AC3E}">
        <p14:creationId xmlns:p14="http://schemas.microsoft.com/office/powerpoint/2010/main" val="4128373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hape 321">
            <a:extLst>
              <a:ext uri="{FF2B5EF4-FFF2-40B4-BE49-F238E27FC236}">
                <a16:creationId xmlns:a16="http://schemas.microsoft.com/office/drawing/2014/main" id="{E95DBA33-1F2B-5C42-A0C0-1254A93B14D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46875" y="1252622"/>
            <a:ext cx="8149590" cy="2638256"/>
          </a:xfrm>
          <a:prstGeom prst="rect">
            <a:avLst/>
          </a:prstGeom>
        </p:spPr>
        <p:txBody>
          <a:bodyPr lIns="91425" tIns="45700" rIns="91425" bIns="45700"/>
          <a:lstStyle/>
          <a:p>
            <a:pPr marL="9525" inden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  <a:defRPr/>
            </a:pPr>
            <a:endParaRPr lang="en-US" altLang="en-US" sz="1600" dirty="0">
              <a:solidFill>
                <a:schemeClr val="tx2"/>
              </a:solidFill>
              <a:latin typeface="Montserrat" pitchFamily="2" charset="0"/>
              <a:ea typeface="Calibri" charset="0"/>
              <a:cs typeface="Calibri" charset="0"/>
            </a:endParaRPr>
          </a:p>
          <a:p>
            <a:pPr marL="311150" indent="-301625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charset="2"/>
              <a:buChar char="§"/>
              <a:defRPr/>
            </a:pPr>
            <a:r>
              <a:rPr lang="ru-RU" altLang="en-US" sz="16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С 1 октября 2019 </a:t>
            </a:r>
            <a:r>
              <a:rPr lang="ru-RU" altLang="en-US" sz="1600" b="1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добровольная передача сведений </a:t>
            </a:r>
            <a:r>
              <a:rPr lang="ru-RU" altLang="en-US" sz="16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о маркировке обувных товаров и обороте. </a:t>
            </a:r>
            <a:br>
              <a:rPr lang="ru-RU" altLang="en-US" sz="16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</a:br>
            <a:endParaRPr lang="ru-RU" altLang="en-US" sz="1600" dirty="0">
              <a:solidFill>
                <a:schemeClr val="tx2"/>
              </a:solidFill>
              <a:latin typeface="Montserrat" pitchFamily="2" charset="0"/>
              <a:cs typeface="Calibri" charset="0"/>
            </a:endParaRPr>
          </a:p>
          <a:p>
            <a:pPr marL="311150" indent="-301625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charset="2"/>
              <a:buChar char="§"/>
              <a:defRPr/>
            </a:pPr>
            <a:r>
              <a:rPr lang="ru-RU" altLang="en-US" sz="160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</a:rPr>
              <a:t>С 1 марта 2020 </a:t>
            </a:r>
            <a:r>
              <a:rPr lang="ru-RU" altLang="en-US" sz="1600" b="1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</a:rPr>
              <a:t>запрещен оборот</a:t>
            </a:r>
            <a:r>
              <a:rPr lang="ru-RU" altLang="en-US" sz="160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</a:rPr>
              <a:t> немаркированных обувных товаров.</a:t>
            </a:r>
            <a:br>
              <a:rPr lang="ru-RU" altLang="en-US" sz="160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</a:rPr>
            </a:br>
            <a:endParaRPr lang="ru-RU" altLang="en-US" sz="1600" dirty="0">
              <a:solidFill>
                <a:schemeClr val="tx2"/>
              </a:solidFill>
              <a:latin typeface="Montserrat" pitchFamily="2" charset="0"/>
              <a:ea typeface="Calibri" charset="0"/>
              <a:cs typeface="Calibri" charset="0"/>
            </a:endParaRPr>
          </a:p>
          <a:p>
            <a:pPr marL="311150" indent="-301625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charset="2"/>
              <a:buChar char="§"/>
              <a:defRPr/>
            </a:pPr>
            <a:r>
              <a:rPr lang="ru-RU" altLang="en-US" sz="160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</a:rPr>
              <a:t>До 1 апреля 2020 </a:t>
            </a:r>
            <a:r>
              <a:rPr lang="ru-RU" altLang="en-US" sz="1600" b="1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</a:rPr>
              <a:t>маркировка остатков</a:t>
            </a:r>
            <a:r>
              <a:rPr lang="ru-RU" altLang="en-US" sz="160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</a:rPr>
              <a:t>, приобретенных до 1 марта 2020 года, но полученных после 1 марта 2020 года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5A3B36-828C-A548-8A35-AF97025BDC6B}"/>
              </a:ext>
            </a:extLst>
          </p:cNvPr>
          <p:cNvSpPr txBox="1">
            <a:spLocks/>
          </p:cNvSpPr>
          <p:nvPr/>
        </p:nvSpPr>
        <p:spPr>
          <a:xfrm>
            <a:off x="628650" y="526774"/>
            <a:ext cx="7886700" cy="439665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baseline="0">
                <a:solidFill>
                  <a:srgbClr val="3D5175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sz="2600" dirty="0">
                <a:latin typeface="Montserrat" pitchFamily="2" charset="0"/>
                <a:cs typeface="Calibri" panose="020F0502020204030204" pitchFamily="34" charset="0"/>
              </a:rPr>
              <a:t>Этапы внедрения маркировки (обувь)</a:t>
            </a:r>
          </a:p>
        </p:txBody>
      </p:sp>
    </p:spTree>
    <p:extLst>
      <p:ext uri="{BB962C8B-B14F-4D97-AF65-F5344CB8AC3E}">
        <p14:creationId xmlns:p14="http://schemas.microsoft.com/office/powerpoint/2010/main" val="134594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>
            <a:normAutofit/>
          </a:bodyPr>
          <a:lstStyle/>
          <a:p>
            <a:pPr eaLnBrk="1">
              <a:defRPr/>
            </a:pPr>
            <a:r>
              <a:rPr lang="ru-RU" sz="2600" dirty="0">
                <a:latin typeface="Montserrat" pitchFamily="2" charset="0"/>
                <a:cs typeface="Calibri" panose="020F0502020204030204" pitchFamily="34" charset="0"/>
                <a:sym typeface="Calibri" charset="0"/>
              </a:rPr>
              <a:t>Оборудование</a:t>
            </a:r>
            <a:endParaRPr lang="ru-RU" sz="2600" dirty="0">
              <a:solidFill>
                <a:srgbClr val="000000"/>
              </a:solidFill>
              <a:latin typeface="Montserrat" pitchFamily="2" charset="0"/>
              <a:cs typeface="Calibri" panose="020F0502020204030204" pitchFamily="34" charset="0"/>
              <a:sym typeface="Calibri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70937" y="1268016"/>
            <a:ext cx="3972207" cy="256056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2738" indent="-312738">
              <a:buFont typeface="Wingdings" charset="2"/>
              <a:buChar char="§"/>
              <a:defRPr/>
            </a:pPr>
            <a:r>
              <a:rPr lang="ru-RU" sz="140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2D-сканер для штрих-кодов</a:t>
            </a:r>
            <a:endParaRPr lang="en-US" sz="1400" dirty="0">
              <a:solidFill>
                <a:schemeClr val="tx2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  <a:p>
            <a:pPr marL="312738" indent="-312738">
              <a:buFont typeface="Wingdings" charset="2"/>
              <a:buChar char="§"/>
              <a:defRPr/>
            </a:pPr>
            <a:endParaRPr lang="ru-RU" sz="1400" dirty="0">
              <a:solidFill>
                <a:schemeClr val="tx2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  <a:p>
            <a:pPr marL="312738" indent="-312738">
              <a:buFont typeface="Wingdings" charset="2"/>
              <a:buChar char="§"/>
              <a:defRPr/>
            </a:pPr>
            <a:r>
              <a:rPr lang="ru-RU" sz="140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Онлайн-касса с обновленной прошивкой</a:t>
            </a:r>
            <a:endParaRPr lang="en-US" sz="1400" dirty="0">
              <a:solidFill>
                <a:schemeClr val="tx2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  <a:p>
            <a:pPr marL="312738" indent="-312738">
              <a:buFont typeface="Wingdings" charset="2"/>
              <a:buChar char="§"/>
              <a:defRPr/>
            </a:pPr>
            <a:endParaRPr lang="ru-RU" sz="1400" dirty="0">
              <a:solidFill>
                <a:schemeClr val="tx2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  <a:p>
            <a:pPr marL="312738" indent="-312738">
              <a:buFont typeface="Wingdings" charset="2"/>
              <a:buChar char="§"/>
              <a:defRPr/>
            </a:pPr>
            <a:r>
              <a:rPr lang="ru-RU" sz="140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Регистратор эмиссии кодов,</a:t>
            </a:r>
            <a:br>
              <a:rPr lang="ru-RU" sz="140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</a:br>
            <a:r>
              <a:rPr lang="ru-RU" sz="140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если маркируем сами</a:t>
            </a:r>
            <a:endParaRPr lang="en-US" sz="1400" dirty="0">
              <a:solidFill>
                <a:schemeClr val="tx2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  <a:p>
            <a:pPr marL="312738" indent="-312738">
              <a:buFont typeface="Wingdings" charset="2"/>
              <a:buChar char="§"/>
              <a:defRPr/>
            </a:pPr>
            <a:endParaRPr lang="ru-RU" sz="1400" dirty="0">
              <a:solidFill>
                <a:schemeClr val="tx2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  <a:p>
            <a:pPr marL="312738" indent="-312738">
              <a:buFont typeface="Wingdings" charset="2"/>
              <a:buChar char="§"/>
              <a:defRPr/>
            </a:pPr>
            <a:r>
              <a:rPr lang="ru-RU" sz="140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Принтер, если маркируем сами</a:t>
            </a:r>
          </a:p>
          <a:p>
            <a:pPr marL="312738" indent="-312738">
              <a:buFont typeface="Wingdings" charset="2"/>
              <a:buChar char="§"/>
              <a:defRPr/>
            </a:pPr>
            <a:endParaRPr lang="ru-RU" sz="1400" dirty="0">
              <a:solidFill>
                <a:schemeClr val="tx2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  <a:p>
            <a:pPr marL="312738" indent="-312738">
              <a:buFont typeface="Wingdings" charset="2"/>
              <a:buChar char="§"/>
              <a:defRPr/>
            </a:pPr>
            <a:endParaRPr lang="ru-RU" sz="1400" dirty="0">
              <a:solidFill>
                <a:schemeClr val="tx2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7F32EA0-1583-9546-A4B5-E873CCF6D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857" y="1268016"/>
            <a:ext cx="3641279" cy="246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15723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hape 321">
            <a:extLst>
              <a:ext uri="{FF2B5EF4-FFF2-40B4-BE49-F238E27FC236}">
                <a16:creationId xmlns:a16="http://schemas.microsoft.com/office/drawing/2014/main" id="{E95DBA33-1F2B-5C42-A0C0-1254A93B14D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8650" y="1268016"/>
            <a:ext cx="8294435" cy="3348710"/>
          </a:xfrm>
          <a:prstGeom prst="rect">
            <a:avLst/>
          </a:prstGeom>
        </p:spPr>
        <p:txBody>
          <a:bodyPr vert="horz" lIns="91425" tIns="45700" rIns="91425" bIns="45700" rtlCol="0">
            <a:normAutofit/>
          </a:bodyPr>
          <a:lstStyle/>
          <a:p>
            <a:pPr marL="9524" inden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ru-RU" altLang="en-US" sz="1800" b="1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Сценарий #1</a:t>
            </a:r>
          </a:p>
          <a:p>
            <a:pPr marL="9524" inden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  <a:defRPr/>
            </a:pPr>
            <a:endParaRPr lang="ru-RU" altLang="en-US" sz="1800" b="1" dirty="0">
              <a:solidFill>
                <a:schemeClr val="tx2"/>
              </a:solidFill>
              <a:latin typeface="Montserrat" pitchFamily="2" charset="0"/>
              <a:cs typeface="Calibri" charset="0"/>
            </a:endParaRPr>
          </a:p>
          <a:p>
            <a:pPr marL="311142" indent="-301618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charset="2"/>
              <a:buChar char="§"/>
              <a:defRPr/>
            </a:pPr>
            <a:r>
              <a:rPr lang="ru-RU" altLang="en-US" sz="18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Закупка уже маркированного товара</a:t>
            </a:r>
          </a:p>
          <a:p>
            <a:pPr marL="9524" inden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  <a:defRPr/>
            </a:pPr>
            <a:endParaRPr lang="ru-RU" altLang="en-US" sz="1800" dirty="0">
              <a:solidFill>
                <a:schemeClr val="tx2"/>
              </a:solidFill>
              <a:latin typeface="Montserrat" pitchFamily="2" charset="0"/>
              <a:cs typeface="Calibri" charset="0"/>
            </a:endParaRPr>
          </a:p>
          <a:p>
            <a:pPr marL="9524" inden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ru-RU" altLang="en-US" sz="1800" b="1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Сценарий #2</a:t>
            </a:r>
          </a:p>
          <a:p>
            <a:pPr marL="9524" inden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  <a:defRPr/>
            </a:pPr>
            <a:endParaRPr lang="ru-RU" altLang="en-US" sz="1800" b="1" dirty="0">
              <a:solidFill>
                <a:schemeClr val="tx2"/>
              </a:solidFill>
              <a:latin typeface="Montserrat" pitchFamily="2" charset="0"/>
              <a:cs typeface="Calibri" charset="0"/>
            </a:endParaRPr>
          </a:p>
          <a:p>
            <a:pPr marL="311142" indent="-301618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charset="2"/>
              <a:buChar char="§"/>
              <a:defRPr/>
            </a:pPr>
            <a:r>
              <a:rPr lang="ru-RU" altLang="en-US" sz="18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Собственное производство</a:t>
            </a:r>
          </a:p>
          <a:p>
            <a:pPr marL="311142" indent="-301618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charset="2"/>
              <a:buChar char="§"/>
              <a:defRPr/>
            </a:pPr>
            <a:r>
              <a:rPr lang="ru-RU" altLang="en-US" sz="18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Маркировка остатков</a:t>
            </a:r>
          </a:p>
          <a:p>
            <a:pPr marL="311142" indent="-301618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charset="2"/>
              <a:buChar char="§"/>
              <a:defRPr/>
            </a:pPr>
            <a:r>
              <a:rPr lang="ru-RU" altLang="en-US" sz="18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Закупка немаркированных товаров (импорт)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04699C3-1D80-674B-A90B-E06CCAD7F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600" dirty="0">
                <a:latin typeface="Montserrat" pitchFamily="2" charset="0"/>
                <a:ea typeface="Roboto" pitchFamily="2" charset="0"/>
                <a:cs typeface="Calibri" panose="020F0502020204030204" pitchFamily="34" charset="0"/>
              </a:rPr>
              <a:t>Как работать с маркировкой?</a:t>
            </a:r>
            <a:endParaRPr lang="ru-RU" sz="26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253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hape 321">
            <a:extLst>
              <a:ext uri="{FF2B5EF4-FFF2-40B4-BE49-F238E27FC236}">
                <a16:creationId xmlns:a16="http://schemas.microsoft.com/office/drawing/2014/main" id="{E95DBA33-1F2B-5C42-A0C0-1254A93B14D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61743" y="1322200"/>
            <a:ext cx="3883877" cy="2638949"/>
          </a:xfrm>
          <a:prstGeom prst="rect">
            <a:avLst/>
          </a:prstGeom>
        </p:spPr>
        <p:txBody>
          <a:bodyPr vert="horz" lIns="91425" tIns="45700" rIns="91425" bIns="45700" rtlCol="0">
            <a:normAutofit/>
          </a:bodyPr>
          <a:lstStyle/>
          <a:p>
            <a:pPr marL="311142" indent="-301618">
              <a:lnSpc>
                <a:spcPct val="100000"/>
              </a:lnSpc>
              <a:spcBef>
                <a:spcPts val="1800"/>
              </a:spcBef>
              <a:buClr>
                <a:srgbClr val="000000"/>
              </a:buClr>
              <a:buFont typeface="Wingdings" charset="2"/>
              <a:buChar char="§"/>
              <a:defRPr/>
            </a:pPr>
            <a:r>
              <a:rPr lang="ru-RU" altLang="en-US" sz="16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Подключить регистратор эмиссии</a:t>
            </a:r>
            <a:endParaRPr lang="en-US" altLang="en-US" sz="1600" dirty="0">
              <a:solidFill>
                <a:schemeClr val="tx2"/>
              </a:solidFill>
              <a:latin typeface="Montserrat" pitchFamily="2" charset="0"/>
              <a:cs typeface="Calibri" charset="0"/>
            </a:endParaRPr>
          </a:p>
          <a:p>
            <a:pPr marL="311142" indent="-301618">
              <a:lnSpc>
                <a:spcPct val="100000"/>
              </a:lnSpc>
              <a:spcBef>
                <a:spcPts val="1800"/>
              </a:spcBef>
              <a:buClr>
                <a:srgbClr val="000000"/>
              </a:buClr>
              <a:buFont typeface="Wingdings" charset="2"/>
              <a:buChar char="§"/>
              <a:defRPr/>
            </a:pPr>
            <a:r>
              <a:rPr lang="ru-RU" altLang="en-US" sz="16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Заказать коды</a:t>
            </a:r>
          </a:p>
          <a:p>
            <a:pPr marL="311142" indent="-301618">
              <a:lnSpc>
                <a:spcPct val="100000"/>
              </a:lnSpc>
              <a:spcBef>
                <a:spcPts val="1800"/>
              </a:spcBef>
              <a:buClr>
                <a:srgbClr val="000000"/>
              </a:buClr>
              <a:buFont typeface="Wingdings" charset="2"/>
              <a:buChar char="§"/>
              <a:defRPr/>
            </a:pPr>
            <a:r>
              <a:rPr lang="ru-RU" altLang="en-US" sz="16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Распечатать и наклеить этикетки с кодами</a:t>
            </a:r>
            <a:endParaRPr lang="en-US" altLang="en-US" sz="1600" dirty="0">
              <a:solidFill>
                <a:schemeClr val="tx2"/>
              </a:solidFill>
              <a:latin typeface="Montserrat" pitchFamily="2" charset="0"/>
              <a:cs typeface="Calibri" charset="0"/>
            </a:endParaRPr>
          </a:p>
          <a:p>
            <a:pPr marL="311142" indent="-301618">
              <a:lnSpc>
                <a:spcPct val="100000"/>
              </a:lnSpc>
              <a:spcBef>
                <a:spcPts val="1800"/>
              </a:spcBef>
              <a:buClr>
                <a:srgbClr val="000000"/>
              </a:buClr>
              <a:buFont typeface="Wingdings" charset="2"/>
              <a:buChar char="§"/>
              <a:defRPr/>
            </a:pPr>
            <a:r>
              <a:rPr lang="ru-RU" altLang="en-US" sz="16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Ввести коды в оборот</a:t>
            </a:r>
          </a:p>
          <a:p>
            <a:pPr marL="311142" indent="-301618">
              <a:lnSpc>
                <a:spcPct val="150000"/>
              </a:lnSpc>
              <a:spcBef>
                <a:spcPts val="1800"/>
              </a:spcBef>
              <a:buClr>
                <a:srgbClr val="000000"/>
              </a:buClr>
              <a:buFont typeface="Wingdings" charset="2"/>
              <a:buChar char="§"/>
              <a:defRPr/>
            </a:pPr>
            <a:endParaRPr lang="ru-RU" altLang="en-US" sz="1600" dirty="0">
              <a:solidFill>
                <a:schemeClr val="tx2"/>
              </a:solidFill>
              <a:latin typeface="Montserrat" pitchFamily="2" charset="0"/>
              <a:cs typeface="Calibri" charset="0"/>
            </a:endParaRPr>
          </a:p>
          <a:p>
            <a:pPr marL="311142" indent="-301618">
              <a:lnSpc>
                <a:spcPct val="150000"/>
              </a:lnSpc>
              <a:spcBef>
                <a:spcPts val="1800"/>
              </a:spcBef>
              <a:buClr>
                <a:srgbClr val="000000"/>
              </a:buClr>
              <a:buFont typeface="Wingdings" charset="2"/>
              <a:buChar char="§"/>
              <a:defRPr/>
            </a:pPr>
            <a:endParaRPr lang="ru-RU" altLang="en-US" sz="1600" dirty="0">
              <a:solidFill>
                <a:schemeClr val="tx2"/>
              </a:solidFill>
              <a:latin typeface="Montserrat" pitchFamily="2" charset="0"/>
              <a:cs typeface="Calibri" charset="0"/>
            </a:endParaRPr>
          </a:p>
          <a:p>
            <a:pPr marL="311142" indent="-301618">
              <a:lnSpc>
                <a:spcPct val="150000"/>
              </a:lnSpc>
              <a:spcBef>
                <a:spcPts val="1800"/>
              </a:spcBef>
              <a:buClr>
                <a:srgbClr val="000000"/>
              </a:buClr>
              <a:buFont typeface="Wingdings" charset="2"/>
              <a:buChar char="§"/>
              <a:defRPr/>
            </a:pPr>
            <a:endParaRPr lang="ru-RU" altLang="en-US" sz="1600" dirty="0">
              <a:solidFill>
                <a:schemeClr val="tx2"/>
              </a:solidFill>
              <a:latin typeface="Montserrat" pitchFamily="2" charset="0"/>
              <a:cs typeface="Calibri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1A6578-ABA5-144F-8E0E-11C9023211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" t="3729" r="-352" b="5479"/>
          <a:stretch/>
        </p:blipFill>
        <p:spPr>
          <a:xfrm>
            <a:off x="4824000" y="1322200"/>
            <a:ext cx="3883877" cy="2484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AA7E7F5-F6F4-2449-BF92-B040200C9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600" dirty="0">
                <a:latin typeface="Montserrat" pitchFamily="2" charset="0"/>
                <a:ea typeface="Roboto" pitchFamily="2" charset="0"/>
                <a:cs typeface="Calibri" panose="020F0502020204030204" pitchFamily="34" charset="0"/>
              </a:rPr>
              <a:t>Как маркировать в </a:t>
            </a:r>
            <a:r>
              <a:rPr lang="ru-RU" sz="2600" dirty="0" err="1">
                <a:latin typeface="Montserrat" pitchFamily="2" charset="0"/>
                <a:ea typeface="Roboto" pitchFamily="2" charset="0"/>
                <a:cs typeface="Calibri" panose="020F0502020204030204" pitchFamily="34" charset="0"/>
              </a:rPr>
              <a:t>МоемСкладе</a:t>
            </a:r>
            <a:r>
              <a:rPr lang="ru-RU" sz="2600" dirty="0">
                <a:latin typeface="Montserrat" pitchFamily="2" charset="0"/>
                <a:ea typeface="Roboto" pitchFamily="2" charset="0"/>
                <a:cs typeface="Calibri" panose="020F0502020204030204" pitchFamily="34" charset="0"/>
              </a:rPr>
              <a:t>?</a:t>
            </a:r>
            <a:br>
              <a:rPr lang="ru-RU" sz="2600" dirty="0">
                <a:latin typeface="Montserrat" pitchFamily="2" charset="0"/>
                <a:ea typeface="Roboto" pitchFamily="2" charset="0"/>
                <a:cs typeface="Calibri" panose="020F0502020204030204" pitchFamily="34" charset="0"/>
              </a:rPr>
            </a:br>
            <a:endParaRPr lang="ru-RU" sz="26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426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>
            <a:normAutofit/>
          </a:bodyPr>
          <a:lstStyle/>
          <a:p>
            <a:pPr>
              <a:defRPr/>
            </a:pPr>
            <a:r>
              <a:rPr lang="ru-RU" sz="2600" dirty="0">
                <a:latin typeface="Montserrat" pitchFamily="2" charset="0"/>
                <a:ea typeface="Roboto" pitchFamily="2" charset="0"/>
                <a:cs typeface="Calibri" panose="020F0502020204030204" pitchFamily="34" charset="0"/>
              </a:rPr>
              <a:t>Самые частые вопросы</a:t>
            </a:r>
            <a:endParaRPr lang="ru-RU" sz="2600" dirty="0">
              <a:solidFill>
                <a:srgbClr val="000000"/>
              </a:solidFill>
              <a:latin typeface="Montserrat" pitchFamily="2" charset="0"/>
              <a:cs typeface="Calibri" panose="020F0502020204030204" pitchFamily="34" charset="0"/>
              <a:sym typeface="Calibri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71501" y="1141079"/>
            <a:ext cx="4000499" cy="282875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2738" indent="-312738">
              <a:lnSpc>
                <a:spcPct val="100000"/>
              </a:lnSpc>
              <a:buFont typeface="Wingdings" charset="2"/>
              <a:buChar char="§"/>
              <a:defRPr/>
            </a:pPr>
            <a:r>
              <a:rPr lang="ru-RU" sz="1400" dirty="0">
                <a:solidFill>
                  <a:schemeClr val="tx2"/>
                </a:solidFill>
                <a:latin typeface="Montserrat" pitchFamily="2" charset="0"/>
                <a:cs typeface="Calibri" charset="0"/>
                <a:sym typeface="Calibri" charset="0"/>
              </a:rPr>
              <a:t>Что делать с остатками?</a:t>
            </a:r>
            <a:br>
              <a:rPr lang="ru-RU" sz="1400" dirty="0">
                <a:solidFill>
                  <a:schemeClr val="tx2"/>
                </a:solidFill>
                <a:latin typeface="Montserrat" pitchFamily="2" charset="0"/>
                <a:cs typeface="Calibri" charset="0"/>
                <a:sym typeface="Calibri" charset="0"/>
              </a:rPr>
            </a:br>
            <a:r>
              <a:rPr lang="ru-RU" sz="1000" dirty="0">
                <a:solidFill>
                  <a:schemeClr val="tx2"/>
                </a:solidFill>
                <a:latin typeface="Montserrat" pitchFamily="2" charset="0"/>
                <a:cs typeface="Calibri" charset="0"/>
                <a:sym typeface="Calibri" charset="0"/>
              </a:rPr>
              <a:t>Маркировать, до 1 марта бесплатно.</a:t>
            </a:r>
          </a:p>
          <a:p>
            <a:pPr marL="312738" indent="-312738">
              <a:lnSpc>
                <a:spcPct val="100000"/>
              </a:lnSpc>
              <a:buFont typeface="Wingdings" charset="2"/>
              <a:buChar char="§"/>
              <a:defRPr/>
            </a:pPr>
            <a:r>
              <a:rPr lang="ru-RU" sz="1400" dirty="0">
                <a:solidFill>
                  <a:schemeClr val="tx2"/>
                </a:solidFill>
                <a:latin typeface="Montserrat" pitchFamily="2" charset="0"/>
                <a:cs typeface="Calibri" charset="0"/>
                <a:sym typeface="Calibri" charset="0"/>
              </a:rPr>
              <a:t>Как отгружать маркированные товары при оплате в интернет-магазине</a:t>
            </a:r>
            <a:r>
              <a:rPr lang="ru-RU" sz="140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?</a:t>
            </a:r>
            <a:br>
              <a:rPr lang="ru-RU" sz="140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</a:br>
            <a:r>
              <a:rPr lang="ru-RU" sz="1000" dirty="0">
                <a:solidFill>
                  <a:schemeClr val="tx2"/>
                </a:solidFill>
                <a:latin typeface="Montserrat" pitchFamily="2" charset="0"/>
                <a:cs typeface="Calibri" charset="0"/>
                <a:sym typeface="Calibri" charset="0"/>
              </a:rPr>
              <a:t>Делать выбытие кодов товаров после отгрузки товара</a:t>
            </a:r>
          </a:p>
          <a:p>
            <a:pPr marL="312738" indent="-312738">
              <a:lnSpc>
                <a:spcPct val="100000"/>
              </a:lnSpc>
              <a:buFont typeface="Wingdings" charset="2"/>
              <a:buChar char="§"/>
              <a:defRPr/>
            </a:pPr>
            <a:r>
              <a:rPr lang="ru-RU" sz="140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Какие будут штрафы?</a:t>
            </a:r>
            <a:br>
              <a:rPr lang="ru-RU" sz="140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</a:br>
            <a:r>
              <a:rPr lang="ru-RU" sz="100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До 4 000 для физлиц, до 300 000 для </a:t>
            </a:r>
            <a:r>
              <a:rPr lang="ru-RU" sz="1000" dirty="0" err="1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юрлиц</a:t>
            </a:r>
            <a:r>
              <a:rPr lang="ru-RU" sz="100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.</a:t>
            </a:r>
          </a:p>
          <a:p>
            <a:pPr marL="312738" indent="-312738">
              <a:lnSpc>
                <a:spcPct val="100000"/>
              </a:lnSpc>
              <a:buFont typeface="Wingdings" charset="2"/>
              <a:buChar char="§"/>
              <a:defRPr/>
            </a:pPr>
            <a:r>
              <a:rPr lang="ru-RU" sz="1400" dirty="0">
                <a:solidFill>
                  <a:schemeClr val="tx2"/>
                </a:solidFill>
                <a:latin typeface="Montserrat" pitchFamily="2" charset="0"/>
                <a:cs typeface="Calibri" charset="0"/>
                <a:sym typeface="Calibri" charset="0"/>
              </a:rPr>
              <a:t>Что делать, если код не читается?</a:t>
            </a:r>
            <a:br>
              <a:rPr lang="ru-RU" sz="1400" dirty="0">
                <a:solidFill>
                  <a:schemeClr val="tx2"/>
                </a:solidFill>
                <a:latin typeface="Montserrat" pitchFamily="2" charset="0"/>
                <a:cs typeface="Calibri" charset="0"/>
                <a:sym typeface="Calibri" charset="0"/>
              </a:rPr>
            </a:br>
            <a:r>
              <a:rPr lang="ru-RU" sz="1000" dirty="0">
                <a:solidFill>
                  <a:schemeClr val="tx2"/>
                </a:solidFill>
                <a:latin typeface="Montserrat" pitchFamily="2" charset="0"/>
                <a:cs typeface="Calibri" charset="0"/>
                <a:sym typeface="Calibri" charset="0"/>
              </a:rPr>
              <a:t>Перемаркировать</a:t>
            </a:r>
          </a:p>
          <a:p>
            <a:pPr marL="312738" indent="-312738">
              <a:lnSpc>
                <a:spcPct val="100000"/>
              </a:lnSpc>
              <a:buFont typeface="Wingdings" charset="2"/>
              <a:buChar char="§"/>
              <a:defRPr/>
            </a:pPr>
            <a:r>
              <a:rPr lang="ru-RU" sz="1400" dirty="0">
                <a:solidFill>
                  <a:schemeClr val="tx2"/>
                </a:solidFill>
                <a:latin typeface="Montserrat" pitchFamily="2" charset="0"/>
                <a:cs typeface="Calibri" charset="0"/>
                <a:sym typeface="Calibri" charset="0"/>
              </a:rPr>
              <a:t>Если товар вернули?</a:t>
            </a:r>
            <a:br>
              <a:rPr lang="ru-RU" sz="1400" dirty="0">
                <a:solidFill>
                  <a:schemeClr val="tx2"/>
                </a:solidFill>
                <a:latin typeface="Montserrat" pitchFamily="2" charset="0"/>
                <a:cs typeface="Calibri" charset="0"/>
                <a:sym typeface="Calibri" charset="0"/>
              </a:rPr>
            </a:br>
            <a:r>
              <a:rPr lang="ru-RU" sz="1000" dirty="0">
                <a:solidFill>
                  <a:schemeClr val="tx2"/>
                </a:solidFill>
                <a:latin typeface="Montserrat" pitchFamily="2" charset="0"/>
                <a:cs typeface="Calibri" charset="0"/>
                <a:sym typeface="Calibri" charset="0"/>
              </a:rPr>
              <a:t>Перевыпускать не нужно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D23755-2616-B340-832B-B17F28275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677" y="1141079"/>
            <a:ext cx="3840922" cy="235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6640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>
            <a:normAutofit/>
          </a:bodyPr>
          <a:lstStyle/>
          <a:p>
            <a:pPr>
              <a:defRPr/>
            </a:pPr>
            <a:r>
              <a:rPr lang="ru-RU" sz="2600" dirty="0">
                <a:latin typeface="Montserrat" pitchFamily="2" charset="0"/>
                <a:cs typeface="Calibri" panose="020F0502020204030204" pitchFamily="34" charset="0"/>
                <a:sym typeface="Calibri" charset="0"/>
              </a:rPr>
              <a:t>Во сколько обойдется маркировка?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28650" y="1133904"/>
            <a:ext cx="8110220" cy="312006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50"/>
              </a:spcBef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 УКЭП от 3 000 рублей</a:t>
            </a:r>
          </a:p>
          <a:p>
            <a:pPr>
              <a:spcBef>
                <a:spcPts val="1350"/>
              </a:spcBef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 ЭДО бесплатно на прием, платно на отправление (до 10 рублей за  накладную)</a:t>
            </a:r>
          </a:p>
          <a:p>
            <a:pPr>
              <a:spcBef>
                <a:spcPts val="1350"/>
              </a:spcBef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 50  копеек за каждый код</a:t>
            </a:r>
          </a:p>
          <a:p>
            <a:pPr>
              <a:spcBef>
                <a:spcPts val="1350"/>
              </a:spcBef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 ОФД (до 1 000 рублей дополнительно)  </a:t>
            </a:r>
          </a:p>
          <a:p>
            <a:pPr>
              <a:spcBef>
                <a:spcPts val="1350"/>
              </a:spcBef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 GS1 (3 000 рублей в год)</a:t>
            </a:r>
          </a:p>
          <a:p>
            <a:pPr>
              <a:spcBef>
                <a:spcPts val="1350"/>
              </a:spcBef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 Касса (до 2 000 рублей за обновление одной)</a:t>
            </a:r>
          </a:p>
          <a:p>
            <a:pPr>
              <a:spcBef>
                <a:spcPts val="1350"/>
              </a:spcBef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 2</a:t>
            </a:r>
            <a:r>
              <a:rPr lang="en-US" sz="14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D-</a:t>
            </a:r>
            <a:r>
              <a:rPr lang="ru-RU" sz="14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сканер (от 3 000 рублей)</a:t>
            </a:r>
          </a:p>
          <a:p>
            <a:pPr>
              <a:spcBef>
                <a:spcPts val="1350"/>
              </a:spcBef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 Наклейка кодов производителем на ваш товар (как договоритесь) </a:t>
            </a:r>
          </a:p>
          <a:p>
            <a:pPr marL="0" indent="0">
              <a:spcBef>
                <a:spcPts val="1350"/>
              </a:spcBef>
              <a:buNone/>
              <a:defRPr/>
            </a:pPr>
            <a:endParaRPr lang="ru-RU" sz="1400" dirty="0">
              <a:solidFill>
                <a:schemeClr val="tx2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38496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Заголовок 2">
            <a:extLst>
              <a:ext uri="{FF2B5EF4-FFF2-40B4-BE49-F238E27FC236}">
                <a16:creationId xmlns:a16="http://schemas.microsoft.com/office/drawing/2014/main" id="{47F0345E-3C73-4200-A9ED-EBA9B9B52B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775811"/>
            <a:ext cx="7886700" cy="741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  <a:normAutofit/>
          </a:bodyPr>
          <a:lstStyle/>
          <a:p>
            <a:r>
              <a:rPr lang="ru-RU" altLang="ru-RU" sz="24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  <a:sym typeface="Calibri" panose="020F0502020204030204" pitchFamily="34" charset="0"/>
              </a:rPr>
              <a:t>Бонус: ответы на 99 вопросов по маркировке!</a:t>
            </a:r>
            <a:endParaRPr lang="ru-RU" altLang="ru-RU" sz="2400" dirty="0">
              <a:latin typeface="Montserrat" pitchFamily="2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B556D1-3662-044D-9B4B-3754DAC720B7}"/>
              </a:ext>
            </a:extLst>
          </p:cNvPr>
          <p:cNvSpPr/>
          <p:nvPr/>
        </p:nvSpPr>
        <p:spPr>
          <a:xfrm>
            <a:off x="3279353" y="3504407"/>
            <a:ext cx="25852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indent="0" algn="ctr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hlinkClick r:id="rId3"/>
              </a:rPr>
              <a:t>moysklad.ru/99</a:t>
            </a:r>
            <a:endParaRPr lang="ru-RU" altLang="en-US" sz="2000" dirty="0">
              <a:solidFill>
                <a:schemeClr val="tx2"/>
              </a:solidFill>
              <a:latin typeface="Montserrat" pitchFamily="2" charset="0"/>
              <a:ea typeface="Calibri" charset="0"/>
              <a:cs typeface="Calibri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7D1C38-3E2B-4DD8-8EA8-F1AAEF3F8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1340887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03578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21">
            <a:extLst>
              <a:ext uri="{FF2B5EF4-FFF2-40B4-BE49-F238E27FC236}">
                <a16:creationId xmlns:a16="http://schemas.microsoft.com/office/drawing/2014/main" id="{845DA6EC-A3EC-B641-B8EF-4613427206EC}"/>
              </a:ext>
            </a:extLst>
          </p:cNvPr>
          <p:cNvSpPr txBox="1">
            <a:spLocks/>
          </p:cNvSpPr>
          <p:nvPr/>
        </p:nvSpPr>
        <p:spPr>
          <a:xfrm>
            <a:off x="1772759" y="2510790"/>
            <a:ext cx="5365101" cy="382331"/>
          </a:xfrm>
          <a:prstGeom prst="rect">
            <a:avLst/>
          </a:prstGeom>
        </p:spPr>
        <p:txBody>
          <a:bodyPr vert="horz" lIns="91425" tIns="45700" rIns="91425" bIns="4570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4" indent="0" algn="ctr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Доступна на </a:t>
            </a:r>
            <a:r>
              <a:rPr lang="ru-RU" sz="1600" b="1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всех</a:t>
            </a:r>
            <a:r>
              <a:rPr lang="ru-RU" sz="16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 тарифах, даже на бесплатном</a:t>
            </a:r>
            <a:endParaRPr lang="ru-RU" altLang="en-US" sz="1600" dirty="0">
              <a:solidFill>
                <a:schemeClr val="tx2"/>
              </a:solidFill>
              <a:latin typeface="Montserrat" pitchFamily="2" charset="0"/>
              <a:cs typeface="Calibri" charset="0"/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AABF99C-FA6F-744C-A5AC-4A1385A99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776" y="2038287"/>
            <a:ext cx="6605069" cy="496887"/>
          </a:xfrm>
        </p:spPr>
        <p:txBody>
          <a:bodyPr>
            <a:normAutofit/>
          </a:bodyPr>
          <a:lstStyle/>
          <a:p>
            <a:pPr algn="ctr"/>
            <a:r>
              <a:rPr lang="ru-RU" altLang="ru-RU" sz="2600" b="1" dirty="0">
                <a:latin typeface="Montserrat" pitchFamily="2" charset="0"/>
              </a:rPr>
              <a:t>Маркировка в МоемСкладе</a:t>
            </a:r>
            <a:endParaRPr lang="ru-RU" sz="2600" b="1" dirty="0">
              <a:latin typeface="Montserrat" pitchFamily="2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A97F35F8-053D-7140-A8A0-034F2298E833}"/>
              </a:ext>
            </a:extLst>
          </p:cNvPr>
          <p:cNvSpPr/>
          <p:nvPr/>
        </p:nvSpPr>
        <p:spPr>
          <a:xfrm>
            <a:off x="2834971" y="3044293"/>
            <a:ext cx="3265714" cy="691429"/>
          </a:xfrm>
          <a:prstGeom prst="roundRect">
            <a:avLst/>
          </a:prstGeom>
          <a:solidFill>
            <a:srgbClr val="285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Montserrat" pitchFamily="2" charset="0"/>
              </a:rPr>
              <a:t>БЕСПЛАТНО</a:t>
            </a:r>
          </a:p>
        </p:txBody>
      </p:sp>
    </p:spTree>
    <p:extLst>
      <p:ext uri="{BB962C8B-B14F-4D97-AF65-F5344CB8AC3E}">
        <p14:creationId xmlns:p14="http://schemas.microsoft.com/office/powerpoint/2010/main" val="3061448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200E5712-F4E0-4FB2-B640-66B3DC7953F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536021" y="1190951"/>
            <a:ext cx="7748443" cy="334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r>
              <a:rPr lang="ru-RU" sz="1800" b="1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Для тех, кто:</a:t>
            </a:r>
          </a:p>
          <a:p>
            <a:pPr marL="312738" indent="-312738">
              <a:buFont typeface="Wingdings" charset="2"/>
              <a:buChar char="§"/>
              <a:defRPr/>
            </a:pPr>
            <a:r>
              <a:rPr lang="ru-RU" sz="14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Работает сам на себя</a:t>
            </a:r>
          </a:p>
          <a:p>
            <a:pPr marL="312738" indent="-312738">
              <a:buFont typeface="Wingdings" charset="2"/>
              <a:buChar char="§"/>
              <a:defRPr/>
            </a:pPr>
            <a:r>
              <a:rPr lang="ru-RU" sz="14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Имеет доход не более </a:t>
            </a:r>
            <a:r>
              <a:rPr lang="en-US" sz="14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200 </a:t>
            </a:r>
            <a:r>
              <a:rPr lang="ru-RU" sz="14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тысяч / месяц</a:t>
            </a:r>
          </a:p>
          <a:p>
            <a:pPr marL="312738" indent="-312738">
              <a:buFont typeface="Wingdings" charset="2"/>
              <a:buChar char="§"/>
              <a:defRPr/>
            </a:pPr>
            <a:r>
              <a:rPr lang="ru-RU" sz="14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Оказывает услуги или продает товары собственного производства</a:t>
            </a:r>
          </a:p>
          <a:p>
            <a:pPr marL="0" indent="0">
              <a:buNone/>
            </a:pPr>
            <a:br>
              <a:rPr lang="ru-RU" altLang="ru-RU" sz="1800" b="1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  <a:sym typeface="Calibri" panose="020F0502020204030204" pitchFamily="34" charset="0"/>
              </a:rPr>
            </a:br>
            <a:r>
              <a:rPr lang="ru-RU" altLang="ru-RU" sz="1800" b="1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  <a:sym typeface="Calibri" panose="020F0502020204030204" pitchFamily="34" charset="0"/>
              </a:rPr>
              <a:t>Почему хорошо:</a:t>
            </a:r>
            <a:endParaRPr lang="ru-RU" altLang="ru-RU" sz="1800" dirty="0">
              <a:solidFill>
                <a:schemeClr val="tx2"/>
              </a:solidFill>
              <a:latin typeface="Montserrat" pitchFamily="2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312738" indent="-312738">
              <a:buFont typeface="Wingdings" charset="2"/>
              <a:buChar char="§"/>
              <a:defRPr/>
            </a:pPr>
            <a:r>
              <a:rPr lang="ru-RU" altLang="ru-RU" sz="14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  <a:sym typeface="Calibri" panose="020F0502020204030204" pitchFamily="34" charset="0"/>
              </a:rPr>
              <a:t>Нет отчетности</a:t>
            </a:r>
          </a:p>
          <a:p>
            <a:pPr marL="312738" indent="-312738">
              <a:buFont typeface="Wingdings" charset="2"/>
              <a:buChar char="§"/>
              <a:defRPr/>
            </a:pPr>
            <a:r>
              <a:rPr lang="ru-RU" sz="14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Онлайн-чеки клиентам через приложение (онлайн-касса не нужна)</a:t>
            </a:r>
          </a:p>
          <a:p>
            <a:pPr marL="312738" indent="-312738">
              <a:buFont typeface="Wingdings" charset="2"/>
              <a:buChar char="§"/>
              <a:defRPr/>
            </a:pPr>
            <a:r>
              <a:rPr lang="ru-RU" altLang="ru-RU" sz="14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  <a:sym typeface="Calibri" panose="020F0502020204030204" pitchFamily="34" charset="0"/>
              </a:rPr>
              <a:t>Официальная занятость (для кредита, ипотеки)</a:t>
            </a:r>
          </a:p>
          <a:p>
            <a:pPr marL="0" indent="0">
              <a:buNone/>
            </a:pPr>
            <a:endParaRPr lang="ru-RU" altLang="ru-RU" sz="2000" dirty="0">
              <a:solidFill>
                <a:schemeClr val="tx2"/>
              </a:solidFill>
              <a:latin typeface="Montserrat" pitchFamily="2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05A5EF-401B-0941-9B96-2C0700C73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26774"/>
            <a:ext cx="7886700" cy="426996"/>
          </a:xfrm>
        </p:spPr>
        <p:txBody>
          <a:bodyPr>
            <a:normAutofit/>
          </a:bodyPr>
          <a:lstStyle/>
          <a:p>
            <a:r>
              <a:rPr lang="ru-RU" altLang="ru-RU" sz="2600" dirty="0">
                <a:latin typeface="Montserrat" pitchFamily="2" charset="0"/>
                <a:cs typeface="Calibri" panose="020F0502020204030204" pitchFamily="34" charset="0"/>
              </a:rPr>
              <a:t>Закон о </a:t>
            </a:r>
            <a:r>
              <a:rPr lang="ru-RU" altLang="ru-RU" sz="2600" dirty="0" err="1">
                <a:latin typeface="Montserrat" pitchFamily="2" charset="0"/>
                <a:cs typeface="Calibri" panose="020F0502020204030204" pitchFamily="34" charset="0"/>
              </a:rPr>
              <a:t>самозанятых</a:t>
            </a:r>
            <a:r>
              <a:rPr lang="ru-RU" altLang="ru-RU" sz="2600" dirty="0">
                <a:latin typeface="Montserrat" pitchFamily="2" charset="0"/>
                <a:cs typeface="Calibri" panose="020F0502020204030204" pitchFamily="34" charset="0"/>
              </a:rPr>
              <a:t>. Общее</a:t>
            </a:r>
            <a:endParaRPr lang="ru-RU" sz="26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84975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>
            <a:extLst>
              <a:ext uri="{FF2B5EF4-FFF2-40B4-BE49-F238E27FC236}">
                <a16:creationId xmlns:a16="http://schemas.microsoft.com/office/drawing/2014/main" id="{91015F91-DBBE-2E43-9F8E-9EE73C876C4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 bwMode="auto">
          <a:xfrm>
            <a:off x="628650" y="1097597"/>
            <a:ext cx="1639209" cy="3108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7347" name="Заголовок 2">
            <a:extLst>
              <a:ext uri="{FF2B5EF4-FFF2-40B4-BE49-F238E27FC236}">
                <a16:creationId xmlns:a16="http://schemas.microsoft.com/office/drawing/2014/main" id="{47F0345E-3C73-4200-A9ED-EBA9B9B52B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527050"/>
            <a:ext cx="7886700" cy="741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  <a:normAutofit/>
          </a:bodyPr>
          <a:lstStyle/>
          <a:p>
            <a:r>
              <a:rPr lang="ru-RU" altLang="ru-RU" sz="2600" dirty="0">
                <a:latin typeface="Montserrat" pitchFamily="2" charset="0"/>
                <a:cs typeface="Calibri" panose="020F0502020204030204" pitchFamily="34" charset="0"/>
              </a:rPr>
              <a:t>Закон о </a:t>
            </a:r>
            <a:r>
              <a:rPr lang="ru-RU" altLang="ru-RU" sz="2600" dirty="0" err="1">
                <a:latin typeface="Montserrat" pitchFamily="2" charset="0"/>
                <a:cs typeface="Calibri" panose="020F0502020204030204" pitchFamily="34" charset="0"/>
              </a:rPr>
              <a:t>самозанятых</a:t>
            </a:r>
            <a:r>
              <a:rPr lang="ru-RU" altLang="ru-RU" sz="2600" dirty="0">
                <a:latin typeface="Montserrat" pitchFamily="2" charset="0"/>
                <a:cs typeface="Calibri" panose="020F0502020204030204" pitchFamily="34" charset="0"/>
              </a:rPr>
              <a:t>. Как работать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F7F931-8284-D645-95ED-5961E21D0AA8}"/>
              </a:ext>
            </a:extLst>
          </p:cNvPr>
          <p:cNvSpPr txBox="1"/>
          <p:nvPr/>
        </p:nvSpPr>
        <p:spPr>
          <a:xfrm>
            <a:off x="2526030" y="1405155"/>
            <a:ext cx="612419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2738" indent="-312738">
              <a:spcBef>
                <a:spcPts val="1200"/>
              </a:spcBef>
              <a:buFont typeface="Wingdings" charset="2"/>
              <a:buChar char="§"/>
              <a:defRPr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С 1 июля 2020 – для всей России.</a:t>
            </a:r>
          </a:p>
          <a:p>
            <a:pPr marL="312738" indent="-312738">
              <a:spcBef>
                <a:spcPts val="1200"/>
              </a:spcBef>
              <a:buFont typeface="Wingdings" charset="2"/>
              <a:buChar char="§"/>
              <a:defRPr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Скачать приложение Мой Налог</a:t>
            </a:r>
          </a:p>
          <a:p>
            <a:pPr marL="312738" indent="-312738">
              <a:spcBef>
                <a:spcPts val="1200"/>
              </a:spcBef>
              <a:buFont typeface="Wingdings" charset="2"/>
              <a:buChar char="§"/>
              <a:defRPr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Зарегистрироваться в нем</a:t>
            </a:r>
          </a:p>
          <a:p>
            <a:pPr marL="312738" indent="-312738">
              <a:spcBef>
                <a:spcPts val="1200"/>
              </a:spcBef>
              <a:buFont typeface="Wingdings" charset="2"/>
              <a:buChar char="§"/>
              <a:defRPr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Отправлять чеки при оплате. Только электронные</a:t>
            </a:r>
          </a:p>
          <a:p>
            <a:pPr marL="312738" indent="-312738">
              <a:spcBef>
                <a:spcPts val="1200"/>
              </a:spcBef>
              <a:buFont typeface="Wingdings" charset="2"/>
              <a:buChar char="§"/>
              <a:defRPr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Оплачивать налог в приложении:</a:t>
            </a:r>
            <a:br>
              <a:rPr 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</a:br>
            <a:r>
              <a:rPr 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— 4% для продающих товары физлицам,</a:t>
            </a:r>
            <a:br>
              <a:rPr 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</a:br>
            <a:r>
              <a:rPr 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— 6% для оказывающих услуги </a:t>
            </a:r>
            <a:r>
              <a:rPr lang="ru-RU" sz="1600" dirty="0" err="1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юрлицам</a:t>
            </a:r>
            <a:r>
              <a:rPr 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 или ИП</a:t>
            </a:r>
          </a:p>
        </p:txBody>
      </p:sp>
    </p:spTree>
    <p:extLst>
      <p:ext uri="{BB962C8B-B14F-4D97-AF65-F5344CB8AC3E}">
        <p14:creationId xmlns:p14="http://schemas.microsoft.com/office/powerpoint/2010/main" val="306560523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sz="2600" b="1" dirty="0">
                <a:latin typeface="Montserrat" pitchFamily="2" charset="0"/>
                <a:cs typeface="Calibri" panose="020F0502020204030204" pitchFamily="34" charset="0"/>
              </a:rPr>
              <a:t>Серви</a:t>
            </a:r>
            <a:r>
              <a:rPr lang="ru-RU" sz="2600" dirty="0">
                <a:latin typeface="Montserrat" pitchFamily="2" charset="0"/>
                <a:cs typeface="Calibri" panose="020F0502020204030204" pitchFamily="34" charset="0"/>
              </a:rPr>
              <a:t>с МойСклад</a:t>
            </a:r>
            <a:endParaRPr lang="ru-RU" sz="2600" b="1" dirty="0">
              <a:latin typeface="Montserrat" pitchFamily="2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0637A1-DCBC-0C45-B55B-46C98237E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180" y="1268016"/>
            <a:ext cx="4843478" cy="2754728"/>
          </a:xfrm>
          <a:prstGeom prst="rect">
            <a:avLst/>
          </a:prstGeom>
        </p:spPr>
      </p:pic>
      <p:sp>
        <p:nvSpPr>
          <p:cNvPr id="69634" name="Прямоугольник 4"/>
          <p:cNvSpPr>
            <a:spLocks noChangeArrowheads="1"/>
          </p:cNvSpPr>
          <p:nvPr/>
        </p:nvSpPr>
        <p:spPr bwMode="auto">
          <a:xfrm>
            <a:off x="564739" y="1402199"/>
            <a:ext cx="3391441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</a:rPr>
              <a:t>Облачный </a:t>
            </a:r>
            <a:r>
              <a:rPr lang="ru-RU" sz="1600" dirty="0" err="1">
                <a:solidFill>
                  <a:schemeClr val="tx2"/>
                </a:solidFill>
                <a:latin typeface="Montserrat" pitchFamily="2" charset="0"/>
              </a:rPr>
              <a:t>бэкофис</a:t>
            </a:r>
            <a:r>
              <a:rPr lang="ru-RU" sz="1600" dirty="0">
                <a:solidFill>
                  <a:schemeClr val="tx2"/>
                </a:solidFill>
                <a:latin typeface="Montserrat" pitchFamily="2" charset="0"/>
              </a:rPr>
              <a:t> </a:t>
            </a:r>
            <a:br>
              <a:rPr lang="ru-RU" sz="1600" dirty="0">
                <a:solidFill>
                  <a:schemeClr val="tx2"/>
                </a:solidFill>
                <a:latin typeface="Montserrat" pitchFamily="2" charset="0"/>
              </a:rPr>
            </a:br>
            <a:r>
              <a:rPr lang="ru-RU" sz="1600" dirty="0">
                <a:solidFill>
                  <a:schemeClr val="tx2"/>
                </a:solidFill>
                <a:latin typeface="Montserrat" pitchFamily="2" charset="0"/>
              </a:rPr>
              <a:t>и кассовое ПО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</a:rPr>
              <a:t>Более 1,5 миллиона зарегистрированных пользователей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</a:rPr>
              <a:t>Более 30 тысяч компаний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</a:rPr>
              <a:t>600 партнеров</a:t>
            </a:r>
          </a:p>
        </p:txBody>
      </p:sp>
    </p:spTree>
    <p:extLst>
      <p:ext uri="{BB962C8B-B14F-4D97-AF65-F5344CB8AC3E}">
        <p14:creationId xmlns:p14="http://schemas.microsoft.com/office/powerpoint/2010/main" val="267828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>
            <a:normAutofit/>
          </a:bodyPr>
          <a:lstStyle/>
          <a:p>
            <a:pPr eaLnBrk="1">
              <a:defRPr/>
            </a:pPr>
            <a:r>
              <a:rPr lang="ru-RU" sz="2600" dirty="0">
                <a:latin typeface="Montserrat" pitchFamily="2" charset="0"/>
                <a:cs typeface="Calibri" panose="020F0502020204030204" pitchFamily="34" charset="0"/>
                <a:sym typeface="Calibri" charset="0"/>
              </a:rPr>
              <a:t>54-ФЗ</a:t>
            </a:r>
            <a:r>
              <a:rPr lang="en-US" sz="2600" dirty="0">
                <a:latin typeface="Montserrat" pitchFamily="2" charset="0"/>
                <a:cs typeface="Calibri" panose="020F0502020204030204" pitchFamily="34" charset="0"/>
                <a:sym typeface="Calibri" charset="0"/>
              </a:rPr>
              <a:t> </a:t>
            </a:r>
            <a:r>
              <a:rPr lang="ru-RU" sz="2600" dirty="0">
                <a:latin typeface="Montserrat" pitchFamily="2" charset="0"/>
                <a:cs typeface="Calibri" panose="020F0502020204030204" pitchFamily="34" charset="0"/>
                <a:sym typeface="Calibri" charset="0"/>
              </a:rPr>
              <a:t>и онлайн-кассы</a:t>
            </a:r>
            <a:endParaRPr lang="ru-RU" sz="2600" dirty="0">
              <a:solidFill>
                <a:srgbClr val="000000"/>
              </a:solidFill>
              <a:latin typeface="Montserrat" pitchFamily="2" charset="0"/>
              <a:cs typeface="Calibri" panose="020F0502020204030204" pitchFamily="34" charset="0"/>
              <a:sym typeface="Calibri" charset="0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500634" y="1268016"/>
            <a:ext cx="5726430" cy="3108325"/>
          </a:xfrm>
          <a:prstGeom prst="rect">
            <a:avLst/>
          </a:prstGeom>
        </p:spPr>
        <p:txBody>
          <a:bodyPr/>
          <a:lstStyle/>
          <a:p>
            <a:pPr marL="312738" indent="-312738" eaLnBrk="1">
              <a:spcBef>
                <a:spcPts val="2550"/>
              </a:spcBef>
              <a:buFont typeface="Wingdings" charset="2"/>
              <a:buChar char="§"/>
              <a:defRPr/>
            </a:pPr>
            <a:r>
              <a:rPr lang="ru-RU" sz="16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Все кассы подключены к интернету </a:t>
            </a:r>
            <a:endParaRPr lang="en-US" sz="1600" dirty="0">
              <a:solidFill>
                <a:schemeClr val="bg1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  <a:p>
            <a:pPr marL="312738" indent="-312738" eaLnBrk="1">
              <a:spcBef>
                <a:spcPts val="2550"/>
              </a:spcBef>
              <a:buFont typeface="Wingdings" charset="2"/>
              <a:buChar char="§"/>
              <a:defRPr/>
            </a:pPr>
            <a:r>
              <a:rPr lang="ru-RU" sz="16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Чеки в электронном виде отправляются в ФНС через оператора фискальных данных (ОФД)</a:t>
            </a:r>
            <a:endParaRPr lang="en-US" sz="1600" dirty="0">
              <a:solidFill>
                <a:schemeClr val="bg1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  <a:p>
            <a:pPr marL="312738" indent="-312738" eaLnBrk="1">
              <a:spcBef>
                <a:spcPts val="2550"/>
              </a:spcBef>
              <a:buFont typeface="Wingdings" charset="2"/>
              <a:buChar char="§"/>
              <a:defRPr/>
            </a:pPr>
            <a:r>
              <a:rPr lang="ru-RU" sz="16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Чеки могут быть бумажными и электронными</a:t>
            </a:r>
            <a:endParaRPr lang="en-US" sz="1600" dirty="0">
              <a:solidFill>
                <a:schemeClr val="bg1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  <a:p>
            <a:pPr marL="312738" indent="-312738" eaLnBrk="1">
              <a:spcBef>
                <a:spcPts val="2550"/>
              </a:spcBef>
              <a:buFont typeface="Wingdings" charset="2"/>
              <a:buChar char="§"/>
              <a:defRPr/>
            </a:pPr>
            <a:r>
              <a:rPr lang="ru-RU" sz="16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Появилось много новых обязательных реквизитов в чеках</a:t>
            </a:r>
            <a:endParaRPr lang="en-US" sz="1600" b="1" dirty="0">
              <a:solidFill>
                <a:schemeClr val="bg1"/>
              </a:solidFill>
              <a:latin typeface="Montserrat" pitchFamily="2" charset="0"/>
              <a:cs typeface="Calibri" panose="020F0502020204030204" pitchFamily="34" charset="0"/>
            </a:endParaRPr>
          </a:p>
          <a:p>
            <a:pPr marL="312738" indent="-312738">
              <a:spcBef>
                <a:spcPts val="2550"/>
              </a:spcBef>
              <a:buFont typeface="Wingdings" charset="2"/>
              <a:buChar char="§"/>
              <a:defRPr/>
            </a:pPr>
            <a:r>
              <a:rPr lang="ru-RU" sz="1600" b="1" dirty="0">
                <a:solidFill>
                  <a:schemeClr val="bg1"/>
                </a:solidFill>
                <a:latin typeface="Montserrat" pitchFamily="2" charset="0"/>
                <a:cs typeface="Calibri" panose="020F0502020204030204" pitchFamily="34" charset="0"/>
              </a:rPr>
              <a:t>Все</a:t>
            </a:r>
            <a:r>
              <a:rPr lang="ru-RU" sz="1600" dirty="0">
                <a:solidFill>
                  <a:schemeClr val="bg1"/>
                </a:solidFill>
                <a:latin typeface="Montserrat" pitchFamily="2" charset="0"/>
                <a:cs typeface="Calibri" panose="020F0502020204030204" pitchFamily="34" charset="0"/>
              </a:rPr>
              <a:t> расчеты с физлицами  должны оформляться через кассу</a:t>
            </a:r>
            <a:endParaRPr lang="ru-RU" sz="1600" dirty="0">
              <a:solidFill>
                <a:schemeClr val="bg1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  <a:p>
            <a:pPr marL="0" indent="0" eaLnBrk="1">
              <a:spcBef>
                <a:spcPts val="2550"/>
              </a:spcBef>
              <a:buNone/>
              <a:defRPr/>
            </a:pPr>
            <a:endParaRPr lang="ru-RU" sz="1600" dirty="0">
              <a:solidFill>
                <a:schemeClr val="bg1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3A1D13-163D-D645-A316-1FF9BA694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186" y="1701556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1716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1">
            <a:extLst>
              <a:ext uri="{FF2B5EF4-FFF2-40B4-BE49-F238E27FC236}">
                <a16:creationId xmlns:a16="http://schemas.microsoft.com/office/drawing/2014/main" id="{B7C115EB-5E88-FE41-B623-59426749F471}"/>
              </a:ext>
            </a:extLst>
          </p:cNvPr>
          <p:cNvSpPr txBox="1">
            <a:spLocks/>
          </p:cNvSpPr>
          <p:nvPr/>
        </p:nvSpPr>
        <p:spPr>
          <a:xfrm>
            <a:off x="553535" y="1202702"/>
            <a:ext cx="7259919" cy="3008692"/>
          </a:xfrm>
          <a:prstGeom prst="rect">
            <a:avLst/>
          </a:prstGeom>
        </p:spPr>
        <p:txBody>
          <a:bodyPr lIns="91425" tIns="45700" rIns="91425" bIns="4570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ИП без наемных сотрудников, которые:</a:t>
            </a:r>
          </a:p>
          <a:p>
            <a:pPr lvl="1" fontAlgn="base">
              <a:lnSpc>
                <a:spcPct val="100000"/>
              </a:lnSpc>
              <a:spcBef>
                <a:spcPts val="1575"/>
              </a:spcBef>
              <a:buFont typeface="Wingdings" pitchFamily="2" charset="2"/>
              <a:buChar char="§"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продают продукцию собственного производства (вяжут шарфы и продают)</a:t>
            </a:r>
          </a:p>
          <a:p>
            <a:pPr lvl="1" fontAlgn="base">
              <a:lnSpc>
                <a:spcPct val="100000"/>
              </a:lnSpc>
              <a:spcBef>
                <a:spcPts val="1575"/>
              </a:spcBef>
              <a:buFont typeface="Wingdings" pitchFamily="2" charset="2"/>
              <a:buChar char="§"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выполняют работы под заказ (ремонтируют телевизоры)</a:t>
            </a:r>
          </a:p>
          <a:p>
            <a:pPr lvl="1" fontAlgn="base">
              <a:lnSpc>
                <a:spcPct val="100000"/>
              </a:lnSpc>
              <a:spcBef>
                <a:spcPts val="1575"/>
              </a:spcBef>
              <a:buFont typeface="Wingdings" pitchFamily="2" charset="2"/>
              <a:buChar char="§"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оказывают услуги (делают маникюр)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1F86907-030A-3D41-9E8D-2984A6A9F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600" dirty="0">
                <a:latin typeface="Montserrat" pitchFamily="2" charset="0"/>
              </a:rPr>
              <a:t>Есть отсрочки до 2021 года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807604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2158" y="1410598"/>
            <a:ext cx="21371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kern="0" dirty="0">
                <a:solidFill>
                  <a:srgbClr val="3D5175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Онлайн-касса </a:t>
            </a:r>
            <a:endParaRPr lang="ru-RU" sz="2000" dirty="0">
              <a:solidFill>
                <a:srgbClr val="3D5175"/>
              </a:solidFill>
              <a:latin typeface="Montserrat" pitchFamily="2" charset="0"/>
              <a:ea typeface="Calibri" charset="0"/>
              <a:cs typeface="Calibri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64720" y="1421693"/>
            <a:ext cx="2313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kern="0" dirty="0">
                <a:solidFill>
                  <a:srgbClr val="3D5175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Интернет-касса</a:t>
            </a:r>
            <a:endParaRPr lang="ru-RU" sz="2000" dirty="0">
              <a:solidFill>
                <a:srgbClr val="3D5175"/>
              </a:solidFill>
              <a:latin typeface="Montserrat" pitchFamily="2" charset="0"/>
              <a:ea typeface="Calibri" charset="0"/>
              <a:cs typeface="Calibri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57BF9F2-F486-CC40-8A75-E9450E8FC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2600" dirty="0">
                <a:latin typeface="Montserrat" pitchFamily="2" charset="0"/>
                <a:cs typeface="Calibri" panose="020F0502020204030204" pitchFamily="34" charset="0"/>
              </a:rPr>
              <a:t>Онлайн-касса или Интернет-касса?</a:t>
            </a:r>
            <a:endParaRPr lang="ru-RU" altLang="ru-RU" sz="2600" dirty="0">
              <a:latin typeface="Montserrat" pitchFamily="2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7" name="Shape 296">
            <a:extLst>
              <a:ext uri="{FF2B5EF4-FFF2-40B4-BE49-F238E27FC236}">
                <a16:creationId xmlns:a16="http://schemas.microsoft.com/office/drawing/2014/main" id="{77CD390A-08D2-C04E-9546-13DD4F6D92E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736" y="2214897"/>
            <a:ext cx="1406176" cy="127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">
            <a:extLst>
              <a:ext uri="{FF2B5EF4-FFF2-40B4-BE49-F238E27FC236}">
                <a16:creationId xmlns:a16="http://schemas.microsoft.com/office/drawing/2014/main" id="{E48A022A-84F2-BE48-B42A-6A306013E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51" y="1996547"/>
            <a:ext cx="1940569" cy="156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36" y="1821803"/>
            <a:ext cx="2205360" cy="22053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99" y="2134504"/>
            <a:ext cx="1857128" cy="18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92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57BF9F2-F486-CC40-8A75-E9450E8FC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26774"/>
            <a:ext cx="7886700" cy="74124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2600" dirty="0">
                <a:latin typeface="Montserrat" pitchFamily="2" charset="0"/>
                <a:cs typeface="Calibri" panose="020F0502020204030204" pitchFamily="34" charset="0"/>
              </a:rPr>
              <a:t>Онлайн-касса или Интернет-касса?</a:t>
            </a:r>
            <a:endParaRPr lang="ru-RU" altLang="ru-RU" sz="2600" dirty="0">
              <a:latin typeface="Montserrat" pitchFamily="2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EE72B2-BF68-044A-BA43-D6DC950C9890}"/>
              </a:ext>
            </a:extLst>
          </p:cNvPr>
          <p:cNvSpPr txBox="1">
            <a:spLocks/>
          </p:cNvSpPr>
          <p:nvPr/>
        </p:nvSpPr>
        <p:spPr>
          <a:xfrm>
            <a:off x="455439" y="2121407"/>
            <a:ext cx="3815705" cy="2304256"/>
          </a:xfrm>
          <a:prstGeom prst="rect">
            <a:avLst/>
          </a:prstGeom>
        </p:spPr>
        <p:txBody>
          <a:bodyPr numCol="1"/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itchFamily="34" charset="0"/>
              </a:defRPr>
            </a:lvl1pPr>
            <a:lvl2pPr marL="790575" indent="-333375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pitchFamily="34" charset="0"/>
              </a:defRPr>
            </a:lvl2pPr>
            <a:lvl3pPr marL="1233488" indent="-319088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pitchFamily="34" charset="0"/>
              </a:defRPr>
            </a:lvl3pPr>
            <a:lvl4pPr marL="1727200" indent="-35560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pitchFamily="34" charset="0"/>
              </a:defRPr>
            </a:lvl4pPr>
            <a:lvl5pPr marL="2228850" indent="-40005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pitchFamily="34" charset="0"/>
              </a:defRPr>
            </a:lvl5pPr>
            <a:lvl6pPr marL="2686050" indent="-400050" algn="l" rtl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charset="0"/>
              </a:defRPr>
            </a:lvl6pPr>
            <a:lvl7pPr marL="3143250" indent="-400050" algn="l" rtl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charset="0"/>
              </a:defRPr>
            </a:lvl7pPr>
            <a:lvl8pPr marL="3600450" indent="-400050" algn="l" rtl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charset="0"/>
              </a:defRPr>
            </a:lvl8pPr>
            <a:lvl9pPr marL="4057650" indent="-400050" algn="l" rtl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charset="0"/>
              </a:defRPr>
            </a:lvl9pPr>
          </a:lstStyle>
          <a:p>
            <a:pPr eaLnBrk="1">
              <a:spcBef>
                <a:spcPts val="1800"/>
              </a:spcBef>
              <a:buFont typeface="Wingdings" charset="2"/>
              <a:buChar char="§"/>
              <a:defRPr/>
            </a:pPr>
            <a:r>
              <a:rPr lang="ru-RU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Печатает бумажные чеки</a:t>
            </a:r>
          </a:p>
          <a:p>
            <a:pPr eaLnBrk="1">
              <a:spcBef>
                <a:spcPts val="1800"/>
              </a:spcBef>
              <a:buFont typeface="Wingdings" charset="2"/>
              <a:buChar char="§"/>
              <a:defRPr/>
            </a:pPr>
            <a:r>
              <a:rPr lang="ru-RU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Можно подключить к сайту</a:t>
            </a:r>
          </a:p>
          <a:p>
            <a:pPr eaLnBrk="1">
              <a:spcBef>
                <a:spcPts val="1800"/>
              </a:spcBef>
              <a:buFont typeface="Wingdings" charset="2"/>
              <a:buChar char="§"/>
              <a:defRPr/>
            </a:pPr>
            <a:r>
              <a:rPr lang="ru-RU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Нужно кассовое ПО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0EE72B2-BF68-044A-BA43-D6DC950C9890}"/>
              </a:ext>
            </a:extLst>
          </p:cNvPr>
          <p:cNvSpPr txBox="1">
            <a:spLocks/>
          </p:cNvSpPr>
          <p:nvPr/>
        </p:nvSpPr>
        <p:spPr>
          <a:xfrm>
            <a:off x="4503757" y="2121407"/>
            <a:ext cx="4109891" cy="2304256"/>
          </a:xfrm>
          <a:prstGeom prst="rect">
            <a:avLst/>
          </a:prstGeom>
        </p:spPr>
        <p:txBody>
          <a:bodyPr numCol="1"/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itchFamily="34" charset="0"/>
              </a:defRPr>
            </a:lvl1pPr>
            <a:lvl2pPr marL="790575" indent="-333375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pitchFamily="34" charset="0"/>
              </a:defRPr>
            </a:lvl2pPr>
            <a:lvl3pPr marL="1233488" indent="-319088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pitchFamily="34" charset="0"/>
              </a:defRPr>
            </a:lvl3pPr>
            <a:lvl4pPr marL="1727200" indent="-35560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pitchFamily="34" charset="0"/>
              </a:defRPr>
            </a:lvl4pPr>
            <a:lvl5pPr marL="2228850" indent="-40005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pitchFamily="34" charset="0"/>
              </a:defRPr>
            </a:lvl5pPr>
            <a:lvl6pPr marL="2686050" indent="-400050" algn="l" rtl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charset="0"/>
              </a:defRPr>
            </a:lvl6pPr>
            <a:lvl7pPr marL="3143250" indent="-400050" algn="l" rtl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charset="0"/>
              </a:defRPr>
            </a:lvl7pPr>
            <a:lvl8pPr marL="3600450" indent="-400050" algn="l" rtl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charset="0"/>
              </a:defRPr>
            </a:lvl8pPr>
            <a:lvl9pPr marL="4057650" indent="-400050" algn="l" rtl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charset="0"/>
              </a:defRPr>
            </a:lvl9pPr>
          </a:lstStyle>
          <a:p>
            <a:pPr eaLnBrk="1">
              <a:spcBef>
                <a:spcPts val="1800"/>
              </a:spcBef>
              <a:buFont typeface="Wingdings" charset="2"/>
              <a:buChar char="§"/>
              <a:defRPr/>
            </a:pPr>
            <a:r>
              <a:rPr lang="ru-RU" sz="1600" kern="0" dirty="0">
                <a:solidFill>
                  <a:srgbClr val="FF0000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Не печатает бумажные чеки</a:t>
            </a:r>
          </a:p>
          <a:p>
            <a:pPr eaLnBrk="1">
              <a:spcBef>
                <a:spcPts val="1800"/>
              </a:spcBef>
              <a:buFont typeface="Wingdings" charset="2"/>
              <a:buChar char="§"/>
              <a:defRPr/>
            </a:pPr>
            <a:r>
              <a:rPr lang="ru-RU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Для интернет-магазинов</a:t>
            </a:r>
            <a:r>
              <a:rPr lang="en-US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 </a:t>
            </a:r>
            <a:r>
              <a:rPr lang="ru-RU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и курьеров </a:t>
            </a:r>
            <a:r>
              <a:rPr lang="en-US" sz="1600" kern="0" dirty="0">
                <a:solidFill>
                  <a:srgbClr val="FF0000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(new!)</a:t>
            </a:r>
            <a:endParaRPr lang="ru-RU" sz="1600" kern="0" dirty="0">
              <a:solidFill>
                <a:srgbClr val="FF0000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  <a:p>
            <a:pPr eaLnBrk="1">
              <a:spcBef>
                <a:spcPts val="1800"/>
              </a:spcBef>
              <a:buFont typeface="Wingdings" charset="2"/>
              <a:buChar char="§"/>
              <a:defRPr/>
            </a:pPr>
            <a:r>
              <a:rPr lang="ru-RU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Подключается к сайту, платежной системе, другому ПО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961982-A636-464A-B0C7-CD56A1209D17}"/>
              </a:ext>
            </a:extLst>
          </p:cNvPr>
          <p:cNvSpPr/>
          <p:nvPr/>
        </p:nvSpPr>
        <p:spPr>
          <a:xfrm>
            <a:off x="1542158" y="1410598"/>
            <a:ext cx="21371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kern="0" dirty="0">
                <a:solidFill>
                  <a:srgbClr val="3D5175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Онлайн-касса </a:t>
            </a:r>
            <a:endParaRPr lang="ru-RU" sz="2000" dirty="0">
              <a:solidFill>
                <a:srgbClr val="3D5175"/>
              </a:solidFill>
              <a:latin typeface="Montserrat" pitchFamily="2" charset="0"/>
              <a:ea typeface="Calibri" charset="0"/>
              <a:cs typeface="Calibri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9FC1C36-B9F9-EE4D-AAAE-01903073115B}"/>
              </a:ext>
            </a:extLst>
          </p:cNvPr>
          <p:cNvSpPr/>
          <p:nvPr/>
        </p:nvSpPr>
        <p:spPr>
          <a:xfrm>
            <a:off x="5464720" y="1421693"/>
            <a:ext cx="2313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kern="0" dirty="0">
                <a:solidFill>
                  <a:srgbClr val="3D5175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Интернет-касса</a:t>
            </a:r>
            <a:endParaRPr lang="ru-RU" sz="2000" dirty="0">
              <a:solidFill>
                <a:srgbClr val="3D5175"/>
              </a:solidFill>
              <a:latin typeface="Montserrat" pitchFamily="2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496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1">
            <a:extLst>
              <a:ext uri="{FF2B5EF4-FFF2-40B4-BE49-F238E27FC236}">
                <a16:creationId xmlns:a16="http://schemas.microsoft.com/office/drawing/2014/main" id="{B7C115EB-5E88-FE41-B623-59426749F471}"/>
              </a:ext>
            </a:extLst>
          </p:cNvPr>
          <p:cNvSpPr txBox="1">
            <a:spLocks/>
          </p:cNvSpPr>
          <p:nvPr/>
        </p:nvSpPr>
        <p:spPr>
          <a:xfrm>
            <a:off x="628650" y="1268016"/>
            <a:ext cx="7509159" cy="2977519"/>
          </a:xfrm>
          <a:prstGeom prst="rect">
            <a:avLst/>
          </a:prstGeom>
        </p:spPr>
        <p:txBody>
          <a:bodyPr lIns="91425" tIns="45700" rIns="91425" bIns="4570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Разрешил применять удалённую кассу в облаке: </a:t>
            </a:r>
          </a:p>
          <a:p>
            <a:pPr marL="9525" inden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  <a:defRPr/>
            </a:pPr>
            <a:endParaRPr lang="ru-RU" sz="1600" dirty="0">
              <a:solidFill>
                <a:schemeClr val="tx2"/>
              </a:solidFill>
              <a:latin typeface="Montserrat" pitchFamily="2" charset="0"/>
              <a:cs typeface="Calibri" panose="020F0502020204030204" pitchFamily="34" charset="0"/>
            </a:endParaRPr>
          </a:p>
          <a:p>
            <a:pPr marL="295275" indent="-28575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При разносной торговле и дистанционной продаже товаров </a:t>
            </a:r>
          </a:p>
          <a:p>
            <a:pPr marL="295275" indent="-28575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itchFamily="2" charset="2"/>
              <a:buChar char="§"/>
              <a:defRPr/>
            </a:pPr>
            <a:endParaRPr lang="ru-RU" sz="1600" dirty="0">
              <a:solidFill>
                <a:schemeClr val="tx2"/>
              </a:solidFill>
              <a:latin typeface="Montserrat" pitchFamily="2" charset="0"/>
              <a:cs typeface="Calibri" panose="020F0502020204030204" pitchFamily="34" charset="0"/>
            </a:endParaRPr>
          </a:p>
          <a:p>
            <a:pPr marL="295275" indent="-28575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Если расчет осуществляется там, где была выполнена работа или оказана услуга, но вне торгового объекта или офиса </a:t>
            </a:r>
          </a:p>
          <a:p>
            <a:pPr marL="9525" inden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      (установка окон или уборка квартиры)</a:t>
            </a:r>
          </a:p>
          <a:p>
            <a:pPr marL="9525" inden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  <a:defRPr/>
            </a:pPr>
            <a:endParaRPr lang="ru-RU" sz="1600" dirty="0">
              <a:solidFill>
                <a:schemeClr val="tx2"/>
              </a:solidFill>
              <a:latin typeface="Montserrat" pitchFamily="2" charset="0"/>
              <a:cs typeface="Calibri" panose="020F0502020204030204" pitchFamily="34" charset="0"/>
            </a:endParaRPr>
          </a:p>
          <a:p>
            <a:pPr marL="9525" inden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Можно отправить </a:t>
            </a:r>
            <a:r>
              <a:rPr lang="ru-RU" sz="1600" b="1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только</a:t>
            </a:r>
            <a:r>
              <a:rPr 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 электронный чек на </a:t>
            </a:r>
            <a:r>
              <a:rPr lang="en-US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e-mail/</a:t>
            </a:r>
            <a:r>
              <a:rPr 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телефон или показать </a:t>
            </a:r>
            <a:r>
              <a:rPr lang="en-US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QR-</a:t>
            </a:r>
            <a:r>
              <a:rPr 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код с чеком на экране мобильного устройства курьера.</a:t>
            </a:r>
          </a:p>
          <a:p>
            <a:pPr marL="9525" inden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  <a:defRPr/>
            </a:pPr>
            <a:br>
              <a:rPr lang="ru-RU" sz="1600" dirty="0">
                <a:latin typeface="Montserrat" pitchFamily="2" charset="0"/>
                <a:cs typeface="Calibri" panose="020F0502020204030204" pitchFamily="34" charset="0"/>
              </a:rPr>
            </a:br>
            <a:br>
              <a:rPr lang="ru-RU" sz="1600" dirty="0">
                <a:latin typeface="Montserrat" pitchFamily="2" charset="0"/>
                <a:cs typeface="Calibri" panose="020F0502020204030204" pitchFamily="34" charset="0"/>
              </a:rPr>
            </a:br>
            <a:endParaRPr lang="ru-RU" altLang="en-US" sz="1600" dirty="0">
              <a:solidFill>
                <a:schemeClr val="tx2"/>
              </a:solidFill>
              <a:latin typeface="Montserrat" pitchFamily="2" charset="0"/>
              <a:ea typeface="Calibri" charset="0"/>
              <a:cs typeface="Calibri" panose="020F0502020204030204" pitchFamily="34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2CE4D47-010A-7A45-B028-42E0152CD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600" dirty="0">
                <a:latin typeface="Montserrat" pitchFamily="2" charset="0"/>
              </a:rPr>
              <a:t>Закон</a:t>
            </a:r>
            <a:r>
              <a:rPr lang="en-US" sz="2600" dirty="0">
                <a:latin typeface="Montserrat" pitchFamily="2" charset="0"/>
              </a:rPr>
              <a:t> 129-</a:t>
            </a:r>
            <a:r>
              <a:rPr lang="ru-RU" sz="2600" dirty="0">
                <a:latin typeface="Montserrat" pitchFamily="2" charset="0"/>
              </a:rPr>
              <a:t>ФЗ от 06.06.2019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929644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21">
            <a:extLst>
              <a:ext uri="{FF2B5EF4-FFF2-40B4-BE49-F238E27FC236}">
                <a16:creationId xmlns:a16="http://schemas.microsoft.com/office/drawing/2014/main" id="{038CF179-9BDA-9843-B797-BFFF72E35FFA}"/>
              </a:ext>
            </a:extLst>
          </p:cNvPr>
          <p:cNvSpPr txBox="1">
            <a:spLocks/>
          </p:cNvSpPr>
          <p:nvPr/>
        </p:nvSpPr>
        <p:spPr>
          <a:xfrm>
            <a:off x="563336" y="1257559"/>
            <a:ext cx="4647438" cy="2549332"/>
          </a:xfrm>
          <a:prstGeom prst="rect">
            <a:avLst/>
          </a:prstGeom>
        </p:spPr>
        <p:txBody>
          <a:bodyPr lIns="91425" tIns="45700" rIns="91425" bIns="4570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inden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ru-RU" altLang="en-US" sz="160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</a:rPr>
              <a:t>С июля 2019 нужно печатать </a:t>
            </a:r>
            <a:r>
              <a:rPr lang="ru-RU" altLang="en-US" sz="1600" b="1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</a:rPr>
              <a:t>два</a:t>
            </a:r>
            <a:r>
              <a:rPr lang="ru-RU" altLang="en-US" sz="160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</a:rPr>
              <a:t> чека: </a:t>
            </a:r>
          </a:p>
          <a:p>
            <a:pPr marL="9525" inden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  <a:defRPr/>
            </a:pPr>
            <a:endParaRPr lang="ru-RU" altLang="en-US" sz="1600" b="1" dirty="0">
              <a:solidFill>
                <a:schemeClr val="tx2"/>
              </a:solidFill>
              <a:latin typeface="Montserrat" pitchFamily="2" charset="0"/>
              <a:ea typeface="Calibri" charset="0"/>
              <a:cs typeface="Calibri" charset="0"/>
            </a:endParaRPr>
          </a:p>
          <a:p>
            <a:pPr marL="466725" indent="-457200">
              <a:lnSpc>
                <a:spcPct val="150000"/>
              </a:lnSpc>
              <a:spcBef>
                <a:spcPct val="0"/>
              </a:spcBef>
              <a:buClr>
                <a:schemeClr val="tx2"/>
              </a:buClr>
              <a:buFont typeface="+mj-lt"/>
              <a:buAutoNum type="arabicPeriod"/>
              <a:defRPr/>
            </a:pPr>
            <a:r>
              <a:rPr lang="ru-RU" altLang="en-US" sz="1600" b="1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</a:rPr>
              <a:t>Первый</a:t>
            </a:r>
            <a:r>
              <a:rPr lang="ru-RU" altLang="en-US" sz="160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</a:rPr>
              <a:t> — при получении предоплаты (100% или частичной).</a:t>
            </a:r>
            <a:endParaRPr lang="en-US" altLang="en-US" sz="1600" dirty="0">
              <a:solidFill>
                <a:schemeClr val="tx2"/>
              </a:solidFill>
              <a:latin typeface="Montserrat" pitchFamily="2" charset="0"/>
              <a:ea typeface="Calibri" charset="0"/>
              <a:cs typeface="Calibri" charset="0"/>
            </a:endParaRPr>
          </a:p>
          <a:p>
            <a:pPr marL="466725" indent="-457200">
              <a:lnSpc>
                <a:spcPct val="150000"/>
              </a:lnSpc>
              <a:spcBef>
                <a:spcPct val="0"/>
              </a:spcBef>
              <a:buClr>
                <a:schemeClr val="tx2"/>
              </a:buClr>
              <a:buFont typeface="+mj-lt"/>
              <a:buAutoNum type="arabicPeriod"/>
              <a:defRPr/>
            </a:pPr>
            <a:endParaRPr lang="ru-RU" altLang="en-US" sz="1600" dirty="0">
              <a:solidFill>
                <a:schemeClr val="tx2"/>
              </a:solidFill>
              <a:latin typeface="Montserrat" pitchFamily="2" charset="0"/>
              <a:ea typeface="Calibri" charset="0"/>
              <a:cs typeface="Calibri" charset="0"/>
            </a:endParaRPr>
          </a:p>
          <a:p>
            <a:pPr marL="466725" indent="-457200">
              <a:lnSpc>
                <a:spcPct val="150000"/>
              </a:lnSpc>
              <a:spcBef>
                <a:spcPct val="0"/>
              </a:spcBef>
              <a:buClr>
                <a:schemeClr val="tx2"/>
              </a:buClr>
              <a:buFont typeface="+mj-lt"/>
              <a:buAutoNum type="arabicPeriod"/>
              <a:defRPr/>
            </a:pPr>
            <a:r>
              <a:rPr lang="ru-RU" altLang="en-US" sz="1600" b="1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</a:rPr>
              <a:t>Второй</a:t>
            </a:r>
            <a:r>
              <a:rPr lang="ru-RU" altLang="en-US" sz="160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</a:rPr>
              <a:t> — по факту передачи товара или оказания услуги.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CB2FAF-45A8-2141-B9D6-39636436B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432" y="833268"/>
            <a:ext cx="2553462" cy="33979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A1015FB-1BA2-FA4C-A583-C58C3FB98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26774"/>
            <a:ext cx="7886700" cy="490263"/>
          </a:xfrm>
        </p:spPr>
        <p:txBody>
          <a:bodyPr>
            <a:normAutofit/>
          </a:bodyPr>
          <a:lstStyle/>
          <a:p>
            <a:r>
              <a:rPr lang="ru-RU" sz="2600" dirty="0">
                <a:latin typeface="Montserrat" pitchFamily="2" charset="0"/>
              </a:rPr>
              <a:t>Предоплата</a:t>
            </a:r>
          </a:p>
        </p:txBody>
      </p:sp>
    </p:spTree>
    <p:extLst>
      <p:ext uri="{BB962C8B-B14F-4D97-AF65-F5344CB8AC3E}">
        <p14:creationId xmlns:p14="http://schemas.microsoft.com/office/powerpoint/2010/main" val="4257947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BF9F2-F486-CC40-8A75-E9450E8FC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26774"/>
            <a:ext cx="8281886" cy="74124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2600" dirty="0">
                <a:latin typeface="Montserrat" pitchFamily="2" charset="0"/>
                <a:cs typeface="Calibri" panose="020F0502020204030204" pitchFamily="34" charset="0"/>
              </a:rPr>
              <a:t>Онлайн</a:t>
            </a:r>
            <a:r>
              <a:rPr lang="en-US" altLang="ru-RU" sz="2600" dirty="0">
                <a:latin typeface="Montserrat" pitchFamily="2" charset="0"/>
                <a:cs typeface="Calibri" panose="020F0502020204030204" pitchFamily="34" charset="0"/>
              </a:rPr>
              <a:t>-</a:t>
            </a:r>
            <a:r>
              <a:rPr lang="ru-RU" altLang="ru-RU" sz="2600" dirty="0">
                <a:latin typeface="Montserrat" pitchFamily="2" charset="0"/>
                <a:cs typeface="Calibri" panose="020F0502020204030204" pitchFamily="34" charset="0"/>
              </a:rPr>
              <a:t>к</a:t>
            </a:r>
            <a:r>
              <a:rPr lang="ru-RU" altLang="ru-RU" sz="2600" dirty="0">
                <a:latin typeface="Montserrat" pitchFamily="2" charset="0"/>
                <a:cs typeface="Calibri" panose="020F0502020204030204" pitchFamily="34" charset="0"/>
                <a:sym typeface="Calibri" panose="020F0502020204030204" pitchFamily="34" charset="0"/>
              </a:rPr>
              <a:t>асса на компьютере</a:t>
            </a:r>
          </a:p>
        </p:txBody>
      </p:sp>
      <p:pic>
        <p:nvPicPr>
          <p:cNvPr id="35845" name="Рисунок 6">
            <a:extLst>
              <a:ext uri="{FF2B5EF4-FFF2-40B4-BE49-F238E27FC236}">
                <a16:creationId xmlns:a16="http://schemas.microsoft.com/office/drawing/2014/main" id="{F439DE7F-0634-DF49-B354-1DBF37CB4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91" y="1374641"/>
            <a:ext cx="3641279" cy="246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EE72B2-BF68-044A-BA43-D6DC950C9890}"/>
              </a:ext>
            </a:extLst>
          </p:cNvPr>
          <p:cNvSpPr txBox="1">
            <a:spLocks/>
          </p:cNvSpPr>
          <p:nvPr/>
        </p:nvSpPr>
        <p:spPr>
          <a:xfrm>
            <a:off x="4297921" y="1598747"/>
            <a:ext cx="3838373" cy="1946006"/>
          </a:xfrm>
          <a:prstGeom prst="rect">
            <a:avLst/>
          </a:prstGeom>
        </p:spPr>
        <p:txBody>
          <a:bodyPr numCol="1"/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itchFamily="34" charset="0"/>
              </a:defRPr>
            </a:lvl1pPr>
            <a:lvl2pPr marL="790575" indent="-333375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pitchFamily="34" charset="0"/>
              </a:defRPr>
            </a:lvl2pPr>
            <a:lvl3pPr marL="1233488" indent="-319088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pitchFamily="34" charset="0"/>
              </a:defRPr>
            </a:lvl3pPr>
            <a:lvl4pPr marL="1727200" indent="-35560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pitchFamily="34" charset="0"/>
              </a:defRPr>
            </a:lvl4pPr>
            <a:lvl5pPr marL="2228850" indent="-40005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pitchFamily="34" charset="0"/>
              </a:defRPr>
            </a:lvl5pPr>
            <a:lvl6pPr marL="2686050" indent="-400050" algn="l" rtl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charset="0"/>
              </a:defRPr>
            </a:lvl6pPr>
            <a:lvl7pPr marL="3143250" indent="-400050" algn="l" rtl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charset="0"/>
              </a:defRPr>
            </a:lvl7pPr>
            <a:lvl8pPr marL="3600450" indent="-400050" algn="l" rtl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charset="0"/>
              </a:defRPr>
            </a:lvl8pPr>
            <a:lvl9pPr marL="4057650" indent="-400050" algn="l" rtl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charset="0"/>
              </a:defRPr>
            </a:lvl9pPr>
          </a:lstStyle>
          <a:p>
            <a:pPr eaLnBrk="1">
              <a:spcBef>
                <a:spcPts val="2400"/>
              </a:spcBef>
              <a:buFont typeface="Wingdings" charset="2"/>
              <a:buChar char="§"/>
              <a:defRPr/>
            </a:pPr>
            <a:r>
              <a:rPr lang="en-US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Windows, Linux</a:t>
            </a:r>
            <a:endParaRPr lang="ru-RU" sz="1600" kern="0" dirty="0">
              <a:solidFill>
                <a:schemeClr val="tx2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  <a:p>
            <a:pPr eaLnBrk="1">
              <a:spcBef>
                <a:spcPts val="2400"/>
              </a:spcBef>
              <a:buFont typeface="Wingdings" charset="2"/>
              <a:buChar char="§"/>
              <a:defRPr/>
            </a:pPr>
            <a:r>
              <a:rPr lang="ru-RU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Любые сканеры</a:t>
            </a:r>
          </a:p>
          <a:p>
            <a:pPr eaLnBrk="1">
              <a:spcBef>
                <a:spcPts val="2400"/>
              </a:spcBef>
              <a:buFont typeface="Wingdings" charset="2"/>
              <a:buChar char="§"/>
              <a:defRPr/>
            </a:pPr>
            <a:r>
              <a:rPr lang="ru-RU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АТОЛ, ШТРИХ-М, </a:t>
            </a:r>
            <a:r>
              <a:rPr lang="ru-RU" sz="1600" kern="0" dirty="0" err="1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Дримкас</a:t>
            </a:r>
            <a:endParaRPr lang="ru-RU" sz="1600" kern="0" dirty="0">
              <a:solidFill>
                <a:schemeClr val="tx2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  <a:p>
            <a:pPr eaLnBrk="1">
              <a:spcBef>
                <a:spcPts val="2400"/>
              </a:spcBef>
              <a:buFont typeface="Wingdings" charset="2"/>
              <a:buChar char="§"/>
              <a:defRPr/>
            </a:pPr>
            <a:r>
              <a:rPr lang="en-US" sz="1600" kern="0" dirty="0" err="1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Ingenico</a:t>
            </a:r>
            <a:r>
              <a:rPr lang="en-US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, </a:t>
            </a:r>
            <a:r>
              <a:rPr lang="en-US" sz="1600" kern="0" dirty="0" err="1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Verifone</a:t>
            </a:r>
            <a:r>
              <a:rPr lang="en-US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, PAX</a:t>
            </a:r>
          </a:p>
          <a:p>
            <a:pPr eaLnBrk="1">
              <a:spcBef>
                <a:spcPts val="2400"/>
              </a:spcBef>
              <a:buFont typeface="Wingdings" charset="2"/>
              <a:buChar char="§"/>
              <a:defRPr/>
            </a:pPr>
            <a:endParaRPr lang="ru-RU" sz="1600" kern="0" dirty="0">
              <a:solidFill>
                <a:schemeClr val="tx2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815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BF9F2-F486-CC40-8A75-E9450E8FC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26774"/>
            <a:ext cx="8281886" cy="74124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2600" dirty="0" err="1">
                <a:latin typeface="Montserrat" pitchFamily="2" charset="0"/>
                <a:cs typeface="Calibri" panose="020F0502020204030204" pitchFamily="34" charset="0"/>
              </a:rPr>
              <a:t>МойСклад</a:t>
            </a:r>
            <a:r>
              <a:rPr lang="ru-RU" altLang="ru-RU" sz="2600" dirty="0">
                <a:latin typeface="Montserrat" pitchFamily="2" charset="0"/>
                <a:cs typeface="Calibri" panose="020F0502020204030204" pitchFamily="34" charset="0"/>
              </a:rPr>
              <a:t> и умные кассы</a:t>
            </a:r>
            <a:endParaRPr lang="ru-RU" altLang="ru-RU" sz="2600" dirty="0">
              <a:latin typeface="Montserrat" pitchFamily="2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0EE72B2-BF68-044A-BA43-D6DC950C9890}"/>
              </a:ext>
            </a:extLst>
          </p:cNvPr>
          <p:cNvSpPr txBox="1">
            <a:spLocks/>
          </p:cNvSpPr>
          <p:nvPr/>
        </p:nvSpPr>
        <p:spPr>
          <a:xfrm>
            <a:off x="4297921" y="1437371"/>
            <a:ext cx="4035553" cy="2268759"/>
          </a:xfrm>
          <a:prstGeom prst="rect">
            <a:avLst/>
          </a:prstGeom>
        </p:spPr>
        <p:txBody>
          <a:bodyPr numCol="1"/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itchFamily="34" charset="0"/>
              </a:defRPr>
            </a:lvl1pPr>
            <a:lvl2pPr marL="790575" indent="-333375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pitchFamily="34" charset="0"/>
              </a:defRPr>
            </a:lvl2pPr>
            <a:lvl3pPr marL="1233488" indent="-319088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pitchFamily="34" charset="0"/>
              </a:defRPr>
            </a:lvl3pPr>
            <a:lvl4pPr marL="1727200" indent="-35560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pitchFamily="34" charset="0"/>
              </a:defRPr>
            </a:lvl4pPr>
            <a:lvl5pPr marL="2228850" indent="-40005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pitchFamily="34" charset="0"/>
              </a:defRPr>
            </a:lvl5pPr>
            <a:lvl6pPr marL="2686050" indent="-400050" algn="l" rtl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charset="0"/>
              </a:defRPr>
            </a:lvl6pPr>
            <a:lvl7pPr marL="3143250" indent="-400050" algn="l" rtl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charset="0"/>
              </a:defRPr>
            </a:lvl7pPr>
            <a:lvl8pPr marL="3600450" indent="-400050" algn="l" rtl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charset="0"/>
              </a:defRPr>
            </a:lvl8pPr>
            <a:lvl9pPr marL="4057650" indent="-400050" algn="l" rtl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charset="0"/>
              </a:defRPr>
            </a:lvl9pPr>
          </a:lstStyle>
          <a:p>
            <a:pPr eaLnBrk="1">
              <a:spcBef>
                <a:spcPts val="2400"/>
              </a:spcBef>
              <a:buFont typeface="Wingdings" charset="2"/>
              <a:buChar char="§"/>
              <a:defRPr/>
            </a:pPr>
            <a:r>
              <a:rPr lang="ru-RU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Простая и быстрая интеграция</a:t>
            </a:r>
          </a:p>
          <a:p>
            <a:pPr eaLnBrk="1">
              <a:spcBef>
                <a:spcPts val="2400"/>
              </a:spcBef>
              <a:buFont typeface="Wingdings" charset="2"/>
              <a:buChar char="§"/>
              <a:defRPr/>
            </a:pPr>
            <a:r>
              <a:rPr lang="ru-RU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Можно подключить несколько умных касс к одному аккаунту </a:t>
            </a:r>
            <a:r>
              <a:rPr lang="ru-RU" sz="1600" kern="0" dirty="0" err="1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МоегоСклада</a:t>
            </a:r>
            <a:endParaRPr lang="ru-RU" sz="1600" kern="0" dirty="0">
              <a:solidFill>
                <a:schemeClr val="tx2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  <a:p>
            <a:pPr eaLnBrk="1">
              <a:spcBef>
                <a:spcPts val="2400"/>
              </a:spcBef>
              <a:buFont typeface="Wingdings" charset="2"/>
              <a:buChar char="§"/>
              <a:defRPr/>
            </a:pPr>
            <a:r>
              <a:rPr lang="ru-RU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Работает с кассами </a:t>
            </a:r>
            <a:r>
              <a:rPr lang="ru-RU" sz="1600" kern="0" dirty="0" err="1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Эвотор</a:t>
            </a:r>
            <a:r>
              <a:rPr lang="en-US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         </a:t>
            </a:r>
            <a:r>
              <a:rPr lang="ru-RU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и </a:t>
            </a:r>
            <a:r>
              <a:rPr lang="en-US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MSPOS-K</a:t>
            </a:r>
          </a:p>
          <a:p>
            <a:pPr eaLnBrk="1">
              <a:spcBef>
                <a:spcPts val="2400"/>
              </a:spcBef>
              <a:buFont typeface="Wingdings" charset="2"/>
              <a:buChar char="§"/>
              <a:defRPr/>
            </a:pPr>
            <a:endParaRPr lang="ru-RU" sz="1600" kern="0" dirty="0">
              <a:solidFill>
                <a:schemeClr val="tx2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</p:txBody>
      </p:sp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8F27A96B-02BF-2542-BB8E-9DF8F1FD3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1" t="9924"/>
          <a:stretch/>
        </p:blipFill>
        <p:spPr bwMode="auto">
          <a:xfrm>
            <a:off x="1817990" y="2460624"/>
            <a:ext cx="2217561" cy="179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C0D461-D17F-7D42-AD43-77A5B3F29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052441"/>
            <a:ext cx="2971692" cy="19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67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BF9F2-F486-CC40-8A75-E9450E8FC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26774"/>
            <a:ext cx="8281886" cy="74124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2600" dirty="0">
                <a:latin typeface="Montserrat" pitchFamily="2" charset="0"/>
                <a:cs typeface="Calibri" panose="020F0502020204030204" pitchFamily="34" charset="0"/>
              </a:rPr>
              <a:t>Онлайн</a:t>
            </a:r>
            <a:r>
              <a:rPr lang="en-US" altLang="ru-RU" sz="2600" dirty="0">
                <a:latin typeface="Montserrat" pitchFamily="2" charset="0"/>
                <a:cs typeface="Calibri" panose="020F0502020204030204" pitchFamily="34" charset="0"/>
              </a:rPr>
              <a:t>-</a:t>
            </a:r>
            <a:r>
              <a:rPr lang="ru-RU" altLang="ru-RU" sz="2600" dirty="0">
                <a:latin typeface="Montserrat" pitchFamily="2" charset="0"/>
                <a:cs typeface="Calibri" panose="020F0502020204030204" pitchFamily="34" charset="0"/>
              </a:rPr>
              <a:t>к</a:t>
            </a:r>
            <a:r>
              <a:rPr lang="ru-RU" altLang="ru-RU" sz="2600" dirty="0">
                <a:latin typeface="Montserrat" pitchFamily="2" charset="0"/>
                <a:cs typeface="Calibri" panose="020F0502020204030204" pitchFamily="34" charset="0"/>
                <a:sym typeface="Calibri" panose="020F0502020204030204" pitchFamily="34" charset="0"/>
              </a:rPr>
              <a:t>асса на смартфоне</a:t>
            </a:r>
          </a:p>
        </p:txBody>
      </p:sp>
      <p:pic>
        <p:nvPicPr>
          <p:cNvPr id="35842" name="Рисунок 7">
            <a:extLst>
              <a:ext uri="{FF2B5EF4-FFF2-40B4-BE49-F238E27FC236}">
                <a16:creationId xmlns:a16="http://schemas.microsoft.com/office/drawing/2014/main" id="{C1B28E10-6D6A-4646-8D2D-4248F1AC0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85" y="991207"/>
            <a:ext cx="1520094" cy="306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58" y="2667763"/>
            <a:ext cx="1137656" cy="998202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79" y="1181244"/>
            <a:ext cx="1653614" cy="110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0EE72B2-BF68-044A-BA43-D6DC950C9890}"/>
              </a:ext>
            </a:extLst>
          </p:cNvPr>
          <p:cNvSpPr txBox="1">
            <a:spLocks/>
          </p:cNvSpPr>
          <p:nvPr/>
        </p:nvSpPr>
        <p:spPr>
          <a:xfrm>
            <a:off x="4297921" y="1419622"/>
            <a:ext cx="4536504" cy="2304256"/>
          </a:xfrm>
          <a:prstGeom prst="rect">
            <a:avLst/>
          </a:prstGeom>
        </p:spPr>
        <p:txBody>
          <a:bodyPr numCol="1"/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itchFamily="34" charset="0"/>
              </a:defRPr>
            </a:lvl1pPr>
            <a:lvl2pPr marL="790575" indent="-333375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pitchFamily="34" charset="0"/>
              </a:defRPr>
            </a:lvl2pPr>
            <a:lvl3pPr marL="1233488" indent="-319088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pitchFamily="34" charset="0"/>
              </a:defRPr>
            </a:lvl3pPr>
            <a:lvl4pPr marL="1727200" indent="-35560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pitchFamily="34" charset="0"/>
              </a:defRPr>
            </a:lvl4pPr>
            <a:lvl5pPr marL="2228850" indent="-40005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pitchFamily="34" charset="0"/>
              </a:defRPr>
            </a:lvl5pPr>
            <a:lvl6pPr marL="2686050" indent="-400050" algn="l" rtl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charset="0"/>
              </a:defRPr>
            </a:lvl6pPr>
            <a:lvl7pPr marL="3143250" indent="-400050" algn="l" rtl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charset="0"/>
              </a:defRPr>
            </a:lvl7pPr>
            <a:lvl8pPr marL="3600450" indent="-400050" algn="l" rtl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charset="0"/>
              </a:defRPr>
            </a:lvl8pPr>
            <a:lvl9pPr marL="4057650" indent="-400050" algn="l" rtl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charset="0"/>
              </a:defRPr>
            </a:lvl9pPr>
          </a:lstStyle>
          <a:p>
            <a:pPr eaLnBrk="1">
              <a:spcBef>
                <a:spcPts val="2400"/>
              </a:spcBef>
              <a:buFont typeface="Wingdings" charset="2"/>
              <a:buChar char="§"/>
              <a:defRPr/>
            </a:pPr>
            <a:r>
              <a:rPr lang="en-US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Android, iOS</a:t>
            </a:r>
            <a:endParaRPr lang="ru-RU" sz="1600" kern="0" dirty="0">
              <a:solidFill>
                <a:schemeClr val="tx2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  <a:p>
            <a:pPr eaLnBrk="1">
              <a:spcBef>
                <a:spcPts val="2400"/>
              </a:spcBef>
              <a:buFont typeface="Wingdings" charset="2"/>
              <a:buChar char="§"/>
              <a:defRPr/>
            </a:pPr>
            <a:r>
              <a:rPr lang="ru-RU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АТОЛ, ШТРИХ-М</a:t>
            </a:r>
            <a:r>
              <a:rPr lang="en-US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, MSPOS-K</a:t>
            </a:r>
          </a:p>
          <a:p>
            <a:pPr eaLnBrk="1">
              <a:spcBef>
                <a:spcPts val="2400"/>
              </a:spcBef>
              <a:buFont typeface="Wingdings" charset="2"/>
              <a:buChar char="§"/>
              <a:defRPr/>
            </a:pPr>
            <a:r>
              <a:rPr lang="en-US" sz="1600" kern="0" dirty="0" err="1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PayMe</a:t>
            </a:r>
            <a:r>
              <a:rPr lang="en-US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, INPAS</a:t>
            </a:r>
          </a:p>
          <a:p>
            <a:pPr eaLnBrk="1">
              <a:spcBef>
                <a:spcPts val="2400"/>
              </a:spcBef>
              <a:buFont typeface="Wingdings" charset="2"/>
              <a:buChar char="§"/>
              <a:defRPr/>
            </a:pPr>
            <a:r>
              <a:rPr lang="en-US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Bluetooth, USB, </a:t>
            </a:r>
            <a:r>
              <a:rPr lang="en-US" sz="1600" kern="0" dirty="0" err="1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WiFi</a:t>
            </a:r>
            <a:endParaRPr lang="en-US" sz="1600" kern="0" dirty="0">
              <a:solidFill>
                <a:schemeClr val="tx2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  <a:p>
            <a:pPr eaLnBrk="1">
              <a:spcBef>
                <a:spcPts val="2400"/>
              </a:spcBef>
              <a:buFont typeface="Wingdings" charset="2"/>
              <a:buChar char="§"/>
              <a:defRPr/>
            </a:pPr>
            <a:endParaRPr lang="ru-RU" sz="1600" kern="0" dirty="0">
              <a:solidFill>
                <a:schemeClr val="tx2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233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BF9F2-F486-CC40-8A75-E9450E8FC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2600" dirty="0">
                <a:latin typeface="Montserrat" pitchFamily="2" charset="0"/>
              </a:rPr>
              <a:t>Как работать интернет-магазину по 54-ФЗ?</a:t>
            </a:r>
            <a:endParaRPr lang="ru-RU" altLang="ru-RU" sz="2600" dirty="0">
              <a:latin typeface="Montserrat" pitchFamily="2" charset="0"/>
              <a:sym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E6B2E5-60BF-974B-A174-8A3E00203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247" y="1370711"/>
            <a:ext cx="4289425" cy="240207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352797C-7258-5144-BF17-D7BC32078894}"/>
              </a:ext>
            </a:extLst>
          </p:cNvPr>
          <p:cNvSpPr txBox="1">
            <a:spLocks/>
          </p:cNvSpPr>
          <p:nvPr/>
        </p:nvSpPr>
        <p:spPr>
          <a:xfrm>
            <a:off x="461328" y="1370711"/>
            <a:ext cx="3857903" cy="2797873"/>
          </a:xfrm>
          <a:prstGeom prst="rect">
            <a:avLst/>
          </a:prstGeom>
        </p:spPr>
        <p:txBody>
          <a:bodyPr numCol="1"/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itchFamily="34" charset="0"/>
              </a:defRPr>
            </a:lvl1pPr>
            <a:lvl2pPr marL="790575" indent="-333375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pitchFamily="34" charset="0"/>
              </a:defRPr>
            </a:lvl2pPr>
            <a:lvl3pPr marL="1233488" indent="-319088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pitchFamily="34" charset="0"/>
              </a:defRPr>
            </a:lvl3pPr>
            <a:lvl4pPr marL="1727200" indent="-35560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–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pitchFamily="34" charset="0"/>
              </a:defRPr>
            </a:lvl4pPr>
            <a:lvl5pPr marL="2228850" indent="-40005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pitchFamily="34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pitchFamily="34" charset="0"/>
              </a:defRPr>
            </a:lvl5pPr>
            <a:lvl6pPr marL="2686050" indent="-400050" algn="l" rtl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charset="0"/>
              </a:defRPr>
            </a:lvl6pPr>
            <a:lvl7pPr marL="3143250" indent="-400050" algn="l" rtl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charset="0"/>
              </a:defRPr>
            </a:lvl7pPr>
            <a:lvl8pPr marL="3600450" indent="-400050" algn="l" rtl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charset="0"/>
              </a:defRPr>
            </a:lvl8pPr>
            <a:lvl9pPr marL="4057650" indent="-400050" algn="l" rtl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800">
                <a:solidFill>
                  <a:srgbClr val="000000"/>
                </a:solidFill>
                <a:latin typeface="+mn-lt"/>
                <a:ea typeface="Calibri" charset="0"/>
                <a:cs typeface="+mn-cs"/>
                <a:sym typeface="Calibri" charset="0"/>
              </a:defRPr>
            </a:lvl9pPr>
          </a:lstStyle>
          <a:p>
            <a:pPr marL="270900" indent="-234900" eaLnBrk="1">
              <a:spcBef>
                <a:spcPts val="2400"/>
              </a:spcBef>
              <a:defRPr/>
            </a:pPr>
            <a:r>
              <a:rPr lang="ru-RU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При оплате онлайн:</a:t>
            </a:r>
            <a:r>
              <a:rPr lang="en-US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 </a:t>
            </a:r>
            <a:r>
              <a:rPr lang="ru-RU" sz="1600" b="1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два чека</a:t>
            </a:r>
            <a:r>
              <a:rPr lang="ru-RU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:</a:t>
            </a:r>
            <a:br>
              <a:rPr lang="ru-RU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</a:br>
            <a:r>
              <a:rPr lang="ru-RU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1-й чек (предоплата/аванс) </a:t>
            </a:r>
            <a:br>
              <a:rPr lang="ru-RU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</a:br>
            <a:r>
              <a:rPr lang="ru-RU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2-й чек (полный расчет)</a:t>
            </a:r>
            <a:br>
              <a:rPr lang="ru-RU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</a:br>
            <a:r>
              <a:rPr lang="ru-RU" sz="14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Оба чека могут быть электронными</a:t>
            </a:r>
            <a:br>
              <a:rPr lang="ru-RU" sz="14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</a:br>
            <a:endParaRPr lang="ru-RU" sz="1400" kern="0" dirty="0">
              <a:solidFill>
                <a:schemeClr val="tx2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  <a:p>
            <a:pPr marL="270900" indent="-234900" eaLnBrk="1">
              <a:defRPr/>
            </a:pPr>
            <a:r>
              <a:rPr lang="ru-RU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При оплате офлайн:</a:t>
            </a:r>
            <a:br>
              <a:rPr lang="ru-RU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</a:br>
            <a:r>
              <a:rPr lang="ru-RU" sz="1600" b="1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один чек </a:t>
            </a:r>
            <a:r>
              <a:rPr lang="ru-RU" sz="16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(полный расчет)</a:t>
            </a:r>
            <a:br>
              <a:rPr lang="ru-RU" sz="18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</a:br>
            <a:r>
              <a:rPr lang="ru-RU" sz="14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Если курьер – электронный чек, </a:t>
            </a:r>
            <a:br>
              <a:rPr lang="ru-RU" sz="14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</a:br>
            <a:r>
              <a:rPr lang="ru-RU" sz="1400" kern="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если в магазине – бумажный чек.</a:t>
            </a:r>
            <a:endParaRPr lang="ru-RU" sz="1800" kern="0" dirty="0">
              <a:solidFill>
                <a:schemeClr val="tx2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604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7">
            <a:extLst>
              <a:ext uri="{FF2B5EF4-FFF2-40B4-BE49-F238E27FC236}">
                <a16:creationId xmlns:a16="http://schemas.microsoft.com/office/drawing/2014/main" id="{B67CE6B2-003E-BB41-8064-94E5879D6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81" y="528374"/>
            <a:ext cx="7886700" cy="571965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Montserrat" pitchFamily="2" charset="0"/>
                <a:cs typeface="Calibri" panose="020F0502020204030204" pitchFamily="34" charset="0"/>
              </a:rPr>
              <a:t>Для кого</a:t>
            </a:r>
            <a:endParaRPr lang="ru-RU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B1FF19-17FD-A846-B39C-E6AD48F00372}"/>
              </a:ext>
            </a:extLst>
          </p:cNvPr>
          <p:cNvSpPr txBox="1"/>
          <p:nvPr/>
        </p:nvSpPr>
        <p:spPr>
          <a:xfrm>
            <a:off x="1060634" y="1048932"/>
            <a:ext cx="1011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Montserrat SemiBold" pitchFamily="2" charset="0"/>
              </a:rPr>
              <a:t>Розница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1DC62D-7C27-384E-AFA2-0CFE96AFFCB5}"/>
              </a:ext>
            </a:extLst>
          </p:cNvPr>
          <p:cNvSpPr txBox="1"/>
          <p:nvPr/>
        </p:nvSpPr>
        <p:spPr>
          <a:xfrm>
            <a:off x="1060634" y="1583091"/>
            <a:ext cx="1920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Montserrat SemiBold" pitchFamily="2" charset="0"/>
              </a:rPr>
              <a:t>Оптовая торговля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4A1534-7DAB-D448-A7A0-D6AEE5259309}"/>
              </a:ext>
            </a:extLst>
          </p:cNvPr>
          <p:cNvSpPr txBox="1"/>
          <p:nvPr/>
        </p:nvSpPr>
        <p:spPr>
          <a:xfrm>
            <a:off x="4744969" y="1048932"/>
            <a:ext cx="1983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Montserrat SemiBold" pitchFamily="2" charset="0"/>
              </a:rPr>
              <a:t>Интернет-магазин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1239D1-E260-334C-BA8B-9AADD9073208}"/>
              </a:ext>
            </a:extLst>
          </p:cNvPr>
          <p:cNvSpPr txBox="1"/>
          <p:nvPr/>
        </p:nvSpPr>
        <p:spPr>
          <a:xfrm>
            <a:off x="4744969" y="1583091"/>
            <a:ext cx="1568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Montserrat SemiBold" pitchFamily="2" charset="0"/>
              </a:rPr>
              <a:t>Производство</a:t>
            </a:r>
          </a:p>
        </p:txBody>
      </p:sp>
      <p:sp>
        <p:nvSpPr>
          <p:cNvPr id="9" name="Заголовок 7">
            <a:extLst>
              <a:ext uri="{FF2B5EF4-FFF2-40B4-BE49-F238E27FC236}">
                <a16:creationId xmlns:a16="http://schemas.microsoft.com/office/drawing/2014/main" id="{260B63C5-9A2F-DA4E-A5B5-8266CAF0CC59}"/>
              </a:ext>
            </a:extLst>
          </p:cNvPr>
          <p:cNvSpPr txBox="1">
            <a:spLocks/>
          </p:cNvSpPr>
          <p:nvPr/>
        </p:nvSpPr>
        <p:spPr>
          <a:xfrm>
            <a:off x="628650" y="2321070"/>
            <a:ext cx="7886700" cy="474917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baseline="0">
                <a:solidFill>
                  <a:srgbClr val="3D5175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sz="2000" dirty="0">
                <a:latin typeface="Montserrat" pitchFamily="2" charset="0"/>
                <a:cs typeface="Calibri" panose="020F0502020204030204" pitchFamily="34" charset="0"/>
              </a:rPr>
              <a:t>Возможности</a:t>
            </a:r>
            <a:endParaRPr lang="ru-RU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FB86A5-0BA5-304F-94D2-954D1F1DBDD8}"/>
              </a:ext>
            </a:extLst>
          </p:cNvPr>
          <p:cNvSpPr txBox="1"/>
          <p:nvPr/>
        </p:nvSpPr>
        <p:spPr>
          <a:xfrm>
            <a:off x="1060634" y="2782054"/>
            <a:ext cx="2425664" cy="3091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Montserrat" pitchFamily="2" charset="0"/>
              </a:rPr>
              <a:t>Товароучетная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Montserrat" pitchFamily="2" charset="0"/>
              </a:rPr>
              <a:t> система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99E71E-A3DF-614A-9832-23090CA70F39}"/>
              </a:ext>
            </a:extLst>
          </p:cNvPr>
          <p:cNvSpPr txBox="1"/>
          <p:nvPr/>
        </p:nvSpPr>
        <p:spPr>
          <a:xfrm>
            <a:off x="1060634" y="3234685"/>
            <a:ext cx="2404826" cy="3091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Montserrat" pitchFamily="2" charset="0"/>
              </a:rPr>
              <a:t>Рабочее место кассира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29FEDB-CFC1-6E42-A2E0-3D461C4DCDF1}"/>
              </a:ext>
            </a:extLst>
          </p:cNvPr>
          <p:cNvSpPr txBox="1"/>
          <p:nvPr/>
        </p:nvSpPr>
        <p:spPr>
          <a:xfrm>
            <a:off x="1060634" y="3690644"/>
            <a:ext cx="2279791" cy="3091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Montserrat" pitchFamily="2" charset="0"/>
              </a:rPr>
              <a:t>Финансы и аналитика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BF6403-2EB9-B445-87A4-DEC8C3926247}"/>
              </a:ext>
            </a:extLst>
          </p:cNvPr>
          <p:cNvSpPr txBox="1"/>
          <p:nvPr/>
        </p:nvSpPr>
        <p:spPr>
          <a:xfrm>
            <a:off x="4744969" y="2782053"/>
            <a:ext cx="1898277" cy="3091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Montserrat" pitchFamily="2" charset="0"/>
              </a:rPr>
              <a:t>Поддержка 54-ФЗ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5C34C0-8E46-F743-9E9E-10D5FF6EE08E}"/>
              </a:ext>
            </a:extLst>
          </p:cNvPr>
          <p:cNvSpPr txBox="1"/>
          <p:nvPr/>
        </p:nvSpPr>
        <p:spPr>
          <a:xfrm>
            <a:off x="4744969" y="3234685"/>
            <a:ext cx="2626040" cy="3091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Montserrat" pitchFamily="2" charset="0"/>
              </a:rPr>
              <a:t>Закупки и складской учет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3269E3-F242-FE43-98AB-1C579438C893}"/>
              </a:ext>
            </a:extLst>
          </p:cNvPr>
          <p:cNvSpPr txBox="1"/>
          <p:nvPr/>
        </p:nvSpPr>
        <p:spPr>
          <a:xfrm>
            <a:off x="4744969" y="3687315"/>
            <a:ext cx="2537874" cy="3091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Montserrat" pitchFamily="2" charset="0"/>
              </a:rPr>
              <a:t>Работа с базой клиентов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9ABF8ED-D9D7-894E-8621-8890B0993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81" y="2789564"/>
            <a:ext cx="309187" cy="30918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50CAF5F-A391-2144-A453-5CED81EA9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81" y="3238792"/>
            <a:ext cx="309187" cy="30918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30F5266-F8A6-8F40-B6F6-F7DD6E45F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81" y="3683134"/>
            <a:ext cx="309187" cy="30918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2EAB7AF-2886-E342-8DAB-DCD665336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234" y="2789564"/>
            <a:ext cx="309187" cy="30918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20ECF9-BFF2-5141-A799-7F1C907CD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234" y="3238792"/>
            <a:ext cx="309187" cy="30918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90C1453-E4B2-A449-A0F0-31FABBBE0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234" y="3683134"/>
            <a:ext cx="309187" cy="30918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9C2C818-3F20-5344-92CB-82D902BD4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95" y="1473693"/>
            <a:ext cx="438879" cy="43887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2119BF2-C2FC-814D-8F6F-54127D0EA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533" y="921806"/>
            <a:ext cx="474917" cy="47491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81B6C67-AEA3-FD42-8E13-93C228069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533" y="1437655"/>
            <a:ext cx="474917" cy="47491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B44E89B-6290-A642-86AC-BD4B6C41C6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836" y="984201"/>
            <a:ext cx="427773" cy="4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38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600" b="1" dirty="0">
                <a:latin typeface="Montserrat" pitchFamily="2" charset="0"/>
                <a:cs typeface="Calibri" panose="020F0502020204030204" pitchFamily="34" charset="0"/>
                <a:sym typeface="Calibri" charset="0"/>
              </a:rPr>
              <a:t>Как </a:t>
            </a:r>
            <a:r>
              <a:rPr lang="ru-RU" sz="2600" dirty="0">
                <a:latin typeface="Montserrat" pitchFamily="2" charset="0"/>
                <a:cs typeface="Calibri" panose="020F0502020204030204" pitchFamily="34" charset="0"/>
                <a:sym typeface="Calibri" charset="0"/>
              </a:rPr>
              <a:t>печатать чек: о</a:t>
            </a:r>
            <a:r>
              <a:rPr lang="ru-RU" sz="2600" b="1" dirty="0">
                <a:latin typeface="Montserrat" pitchFamily="2" charset="0"/>
                <a:cs typeface="Calibri" panose="020F0502020204030204" pitchFamily="34" charset="0"/>
                <a:sym typeface="Calibri" charset="0"/>
              </a:rPr>
              <a:t>плата на сайте</a:t>
            </a:r>
            <a:endParaRPr lang="en-US" sz="2600" b="1" dirty="0">
              <a:latin typeface="Montserrat" pitchFamily="2" charset="0"/>
              <a:cs typeface="Calibri" panose="020F0502020204030204" pitchFamily="34" charset="0"/>
              <a:sym typeface="Calibri" charset="0"/>
            </a:endParaRPr>
          </a:p>
        </p:txBody>
      </p:sp>
      <p:sp>
        <p:nvSpPr>
          <p:cNvPr id="69634" name="Content Placeholder 2"/>
          <p:cNvSpPr>
            <a:spLocks noGrp="1"/>
          </p:cNvSpPr>
          <p:nvPr>
            <p:ph type="body" sz="quarter" idx="4294967295"/>
          </p:nvPr>
        </p:nvSpPr>
        <p:spPr>
          <a:xfrm>
            <a:off x="547208" y="1239077"/>
            <a:ext cx="4491323" cy="3202294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None/>
            </a:pPr>
            <a:r>
              <a:rPr lang="ru-RU" altLang="ru-RU" sz="16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Печатаем электронный чек (аванс или предоплата):</a:t>
            </a:r>
            <a:br>
              <a:rPr lang="ru-RU" altLang="ru-RU" sz="16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</a:br>
            <a:endParaRPr lang="ru-RU" altLang="ru-RU" sz="1600" dirty="0">
              <a:solidFill>
                <a:schemeClr val="bg1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  <a:p>
            <a:pPr marL="457200" indent="-457200" eaLnBrk="1" hangingPunct="1">
              <a:lnSpc>
                <a:spcPct val="100000"/>
              </a:lnSpc>
              <a:buFont typeface="Arial" charset="0"/>
              <a:buAutoNum type="arabicParenR"/>
            </a:pPr>
            <a:r>
              <a:rPr lang="ru-RU" altLang="ru-RU" sz="16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МойСклад + онлайн-касса, установленная в розничной точке.</a:t>
            </a:r>
          </a:p>
          <a:p>
            <a:pPr marL="457200" indent="-457200" eaLnBrk="1" hangingPunct="1">
              <a:lnSpc>
                <a:spcPct val="100000"/>
              </a:lnSpc>
              <a:buFont typeface="Arial" charset="0"/>
              <a:buAutoNum type="arabicParenR"/>
            </a:pPr>
            <a:r>
              <a:rPr lang="ru-RU" altLang="ru-RU" sz="16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Интеграция сайта с интернет-кассой, например, Атол.Онлайн</a:t>
            </a:r>
          </a:p>
          <a:p>
            <a:pPr marL="457200" indent="-457200">
              <a:lnSpc>
                <a:spcPct val="100000"/>
              </a:lnSpc>
              <a:buFont typeface="Arial" charset="0"/>
              <a:buAutoNum type="arabicParenR"/>
            </a:pPr>
            <a:r>
              <a:rPr lang="ru-RU" altLang="ru-RU" sz="16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Через платежных агентов</a:t>
            </a:r>
          </a:p>
          <a:p>
            <a:pPr marL="457200" indent="-457200" eaLnBrk="1" hangingPunct="1">
              <a:lnSpc>
                <a:spcPct val="100000"/>
              </a:lnSpc>
              <a:buFont typeface="Arial" charset="0"/>
              <a:buAutoNum type="arabicParenR"/>
            </a:pPr>
            <a:endParaRPr lang="ru-RU" altLang="ru-RU" sz="1600" dirty="0">
              <a:solidFill>
                <a:schemeClr val="bg1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967" y="1563360"/>
            <a:ext cx="3475123" cy="2164344"/>
          </a:xfrm>
          <a:prstGeom prst="rect">
            <a:avLst/>
          </a:prstGeom>
          <a:noFill/>
          <a:ln>
            <a:noFill/>
          </a:ln>
          <a:effectLst>
            <a:outerShdw blurRad="3683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154216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600" b="1" dirty="0">
                <a:latin typeface="Montserrat" pitchFamily="2" charset="0"/>
                <a:cs typeface="Calibri" panose="020F0502020204030204" pitchFamily="34" charset="0"/>
                <a:sym typeface="Calibri" charset="0"/>
              </a:rPr>
              <a:t>Как печатать чек: оплата курьеру </a:t>
            </a:r>
            <a:br>
              <a:rPr lang="en-US" sz="2600" b="1" dirty="0">
                <a:latin typeface="Montserrat" pitchFamily="2" charset="0"/>
                <a:cs typeface="Calibri" panose="020F0502020204030204" pitchFamily="34" charset="0"/>
                <a:sym typeface="Calibri" charset="0"/>
              </a:rPr>
            </a:br>
            <a:r>
              <a:rPr lang="ru-RU" sz="2600" b="1" dirty="0">
                <a:latin typeface="Montserrat" pitchFamily="2" charset="0"/>
                <a:cs typeface="Calibri" panose="020F0502020204030204" pitchFamily="34" charset="0"/>
                <a:sym typeface="Calibri" charset="0"/>
              </a:rPr>
              <a:t>или при самовывозе</a:t>
            </a:r>
            <a:endParaRPr lang="en-US" sz="2600" b="1" dirty="0">
              <a:latin typeface="Montserrat" pitchFamily="2" charset="0"/>
              <a:cs typeface="Calibri" panose="020F0502020204030204" pitchFamily="34" charset="0"/>
              <a:sym typeface="Calibri" charset="0"/>
            </a:endParaRPr>
          </a:p>
        </p:txBody>
      </p:sp>
      <p:sp>
        <p:nvSpPr>
          <p:cNvPr id="69634" name="Content Placeholder 2"/>
          <p:cNvSpPr>
            <a:spLocks noGrp="1"/>
          </p:cNvSpPr>
          <p:nvPr>
            <p:ph type="body" sz="quarter" idx="4294967295"/>
          </p:nvPr>
        </p:nvSpPr>
        <p:spPr>
          <a:xfrm>
            <a:off x="470030" y="1537950"/>
            <a:ext cx="5802754" cy="2912751"/>
          </a:xfrm>
          <a:prstGeom prst="rect">
            <a:avLst/>
          </a:prstGeom>
        </p:spPr>
        <p:txBody>
          <a:bodyPr/>
          <a:lstStyle/>
          <a:p>
            <a:pPr marL="457200" indent="-360000">
              <a:lnSpc>
                <a:spcPct val="100000"/>
              </a:lnSpc>
              <a:spcBef>
                <a:spcPts val="2550"/>
              </a:spcBef>
              <a:buFont typeface="Arial" charset="0"/>
              <a:buAutoNum type="arabicParenR"/>
            </a:pPr>
            <a:r>
              <a:rPr lang="ru-RU" altLang="ru-RU" sz="16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В магазине: МойСклад + онлайн-касса (бумажный чек).</a:t>
            </a:r>
          </a:p>
          <a:p>
            <a:pPr marL="457200" indent="-360000">
              <a:lnSpc>
                <a:spcPct val="100000"/>
              </a:lnSpc>
              <a:spcBef>
                <a:spcPts val="2550"/>
              </a:spcBef>
              <a:buFont typeface="Arial" charset="0"/>
              <a:buAutoNum type="arabicParenR"/>
            </a:pPr>
            <a:r>
              <a:rPr lang="ru-RU" altLang="ru-RU" sz="16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Курьером: на телефоне МойСклад для </a:t>
            </a:r>
            <a:r>
              <a:rPr lang="en-US" altLang="ru-RU" sz="16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Android</a:t>
            </a:r>
            <a:r>
              <a:rPr lang="ru-RU" altLang="ru-RU" sz="16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 + онлайн-касса (электронный чек или </a:t>
            </a:r>
            <a:r>
              <a:rPr lang="en-US" altLang="ru-RU" sz="16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QR-</a:t>
            </a:r>
            <a:r>
              <a:rPr lang="ru-RU" altLang="ru-RU" sz="16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код на экране).</a:t>
            </a:r>
          </a:p>
          <a:p>
            <a:pPr marL="457200" indent="-360000">
              <a:lnSpc>
                <a:spcPct val="100000"/>
              </a:lnSpc>
              <a:spcBef>
                <a:spcPts val="2550"/>
              </a:spcBef>
              <a:buFont typeface="Arial" charset="0"/>
              <a:buAutoNum type="arabicParenR"/>
            </a:pPr>
            <a:r>
              <a:rPr lang="ru-RU" altLang="ru-RU" sz="16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Через курьерские службы.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DA83BF-235A-9840-8F1F-E607730A5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420" y="1069269"/>
            <a:ext cx="2049550" cy="364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7353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sz="2600" dirty="0">
                <a:latin typeface="Montserrat" pitchFamily="2" charset="0"/>
                <a:cs typeface="Calibri" panose="020F0502020204030204" pitchFamily="34" charset="0"/>
              </a:rPr>
              <a:t>Что еще умеет МойСклад?</a:t>
            </a:r>
            <a:endParaRPr lang="ru-RU" sz="2600" b="1" dirty="0">
              <a:latin typeface="Montserrat" pitchFamily="2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0637A1-DCBC-0C45-B55B-46C98237E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180" y="1268016"/>
            <a:ext cx="4843478" cy="2754728"/>
          </a:xfrm>
          <a:prstGeom prst="rect">
            <a:avLst/>
          </a:prstGeom>
        </p:spPr>
      </p:pic>
      <p:sp>
        <p:nvSpPr>
          <p:cNvPr id="69634" name="Прямоугольник 4"/>
          <p:cNvSpPr>
            <a:spLocks noChangeArrowheads="1"/>
          </p:cNvSpPr>
          <p:nvPr/>
        </p:nvSpPr>
        <p:spPr bwMode="auto">
          <a:xfrm>
            <a:off x="538613" y="1268016"/>
            <a:ext cx="3243554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</a:rPr>
              <a:t>Обработка заказов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</a:rPr>
              <a:t>Оптовая торговля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</a:rPr>
              <a:t>Производство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1600" dirty="0">
                <a:solidFill>
                  <a:schemeClr val="tx2"/>
                </a:solidFill>
                <a:latin typeface="Montserrat" pitchFamily="2" charset="0"/>
              </a:rPr>
              <a:t>CRM</a:t>
            </a:r>
            <a:endParaRPr lang="ru-RU" sz="1600" dirty="0">
              <a:solidFill>
                <a:schemeClr val="tx2"/>
              </a:solidFill>
              <a:latin typeface="Montserrat" pitchFamily="2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</a:rPr>
              <a:t>Учет остатков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</a:rPr>
              <a:t>Финансы и аналитика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</a:rPr>
              <a:t>Мобильные приложения</a:t>
            </a:r>
            <a:endParaRPr lang="ru-RU" altLang="x-none" sz="1600" dirty="0">
              <a:solidFill>
                <a:schemeClr val="tx2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2717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FD39E-4CDD-1845-B8F6-918F7C30F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26774"/>
            <a:ext cx="7886700" cy="4026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2600" dirty="0">
                <a:latin typeface="Montserrat" pitchFamily="2" charset="0"/>
              </a:rPr>
              <a:t>Тарифы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67" y="1430039"/>
            <a:ext cx="6989066" cy="27839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08415" y="953855"/>
            <a:ext cx="61782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  <a:latin typeface="Montserrat" pitchFamily="2" charset="0"/>
                <a:ea typeface="Calibri" charset="0"/>
                <a:cs typeface="Calibri" charset="0"/>
              </a:rPr>
              <a:t>Сколько сотрудников будут работать с системой учета?</a:t>
            </a:r>
            <a:endParaRPr lang="ru-RU" sz="1600" b="0" i="0" dirty="0">
              <a:solidFill>
                <a:schemeClr val="tx2"/>
              </a:solidFill>
              <a:effectLst/>
              <a:latin typeface="Montserrat" pitchFamily="2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683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200E5712-F4E0-4FB2-B640-66B3DC7953F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533400" y="1239838"/>
            <a:ext cx="4635759" cy="230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12738" indent="-312738">
              <a:spcBef>
                <a:spcPts val="135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  <a:sym typeface="Calibri" panose="020F0502020204030204" pitchFamily="34" charset="0"/>
              </a:rPr>
              <a:t>Бонус 1000 рублей на счет сервиса</a:t>
            </a:r>
            <a:endParaRPr lang="en-US" altLang="ru-RU" sz="1600" dirty="0">
              <a:solidFill>
                <a:schemeClr val="tx2"/>
              </a:solidFill>
              <a:latin typeface="Montserrat" pitchFamily="2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312738" indent="-312738">
              <a:spcBef>
                <a:spcPts val="135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  <a:sym typeface="Calibri" panose="020F0502020204030204" pitchFamily="34" charset="0"/>
              </a:rPr>
              <a:t>Полный доступ на 14 дней</a:t>
            </a:r>
          </a:p>
          <a:p>
            <a:pPr marL="312738" indent="-312738">
              <a:spcBef>
                <a:spcPts val="135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  <a:sym typeface="Calibri" panose="020F0502020204030204" pitchFamily="34" charset="0"/>
              </a:rPr>
              <a:t>После — бесплатный тариф с 1 кассой</a:t>
            </a:r>
            <a:br>
              <a:rPr lang="ru-RU" alt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  <a:sym typeface="Calibri" panose="020F0502020204030204" pitchFamily="34" charset="0"/>
              </a:rPr>
            </a:br>
            <a:endParaRPr lang="ru-RU" altLang="ru-RU" sz="1600" dirty="0">
              <a:solidFill>
                <a:schemeClr val="tx2"/>
              </a:solidFill>
              <a:latin typeface="Montserrat" pitchFamily="2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312738" indent="-312738">
              <a:spcBef>
                <a:spcPts val="135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  <a:sym typeface="Calibri" panose="020F0502020204030204" pitchFamily="34" charset="0"/>
              </a:rPr>
              <a:t>Новости маркировки и онлайн-касс</a:t>
            </a:r>
          </a:p>
          <a:p>
            <a:pPr marL="312738" indent="-312738">
              <a:spcBef>
                <a:spcPts val="135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  <a:sym typeface="Calibri" panose="020F0502020204030204" pitchFamily="34" charset="0"/>
              </a:rPr>
              <a:t>Приглашения на полезные вебинары</a:t>
            </a:r>
          </a:p>
        </p:txBody>
      </p:sp>
      <p:sp>
        <p:nvSpPr>
          <p:cNvPr id="57347" name="Заголовок 2">
            <a:extLst>
              <a:ext uri="{FF2B5EF4-FFF2-40B4-BE49-F238E27FC236}">
                <a16:creationId xmlns:a16="http://schemas.microsoft.com/office/drawing/2014/main" id="{47F0345E-3C73-4200-A9ED-EBA9B9B52B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527050"/>
            <a:ext cx="7886700" cy="741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  <a:normAutofit/>
          </a:bodyPr>
          <a:lstStyle/>
          <a:p>
            <a:r>
              <a:rPr lang="ru-RU" altLang="ru-RU" sz="2600" dirty="0" err="1">
                <a:latin typeface="Montserrat" pitchFamily="2" charset="0"/>
                <a:cs typeface="Calibri" panose="020F0502020204030204" pitchFamily="34" charset="0"/>
              </a:rPr>
              <a:t>МойСклад</a:t>
            </a:r>
            <a:endParaRPr lang="ru-RU" altLang="ru-RU" sz="2600" dirty="0">
              <a:latin typeface="Montserrat" pitchFamily="2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DFE0E-234B-445C-986D-828749F6EC24}"/>
              </a:ext>
            </a:extLst>
          </p:cNvPr>
          <p:cNvSpPr txBox="1"/>
          <p:nvPr/>
        </p:nvSpPr>
        <p:spPr>
          <a:xfrm>
            <a:off x="6002153" y="3810489"/>
            <a:ext cx="2472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  <a:sym typeface="Calibri" panose="020F0502020204030204" pitchFamily="34" charset="0"/>
                <a:hlinkClick r:id="rId3"/>
              </a:rPr>
              <a:t>moysklad.ru/uic</a:t>
            </a:r>
            <a:endParaRPr lang="en-US" altLang="ru-RU" sz="1600" dirty="0">
              <a:solidFill>
                <a:schemeClr val="tx2"/>
              </a:solidFill>
              <a:latin typeface="Montserrat" pitchFamily="2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EC898E-2465-2D47-9868-D783DE0B6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888" y="994457"/>
            <a:ext cx="2553462" cy="255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1775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95D259-3B25-C04C-9212-41DBCC2C1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303" y="1527822"/>
            <a:ext cx="857250" cy="9029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166FDC-26E8-2243-81E7-23C2B2615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980" y="1670697"/>
            <a:ext cx="1360170" cy="617220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9D7C1DBF-598C-2F40-A4C1-8E412F08D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600" dirty="0">
                <a:latin typeface="Montserrat" pitchFamily="2" charset="0"/>
                <a:ea typeface="Corbel" charset="0"/>
                <a:cs typeface="Calibri" panose="020F0502020204030204" pitchFamily="34" charset="0"/>
              </a:rPr>
              <a:t>Наша новая функция</a:t>
            </a:r>
            <a:endParaRPr lang="ru-RU" sz="2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244C7B-2F2B-704C-9B87-EDF8E61D9E15}"/>
              </a:ext>
            </a:extLst>
          </p:cNvPr>
          <p:cNvSpPr txBox="1"/>
          <p:nvPr/>
        </p:nvSpPr>
        <p:spPr>
          <a:xfrm>
            <a:off x="862006" y="-1436901"/>
            <a:ext cx="3222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600" dirty="0">
                <a:solidFill>
                  <a:srgbClr val="3D5175"/>
                </a:solidFill>
                <a:latin typeface="Montserrat" pitchFamily="2" charset="0"/>
                <a:ea typeface="Calibri" charset="0"/>
                <a:cs typeface="Calibri" charset="0"/>
              </a:rPr>
              <a:t> </a:t>
            </a:r>
            <a:r>
              <a:rPr lang="ru-RU" sz="1600" dirty="0">
                <a:solidFill>
                  <a:srgbClr val="3D5175"/>
                </a:solidFill>
                <a:latin typeface="Montserrat" pitchFamily="2" charset="0"/>
                <a:ea typeface="Calibri" charset="0"/>
                <a:cs typeface="Calibri" charset="0"/>
              </a:rPr>
              <a:t>Онлайн-кассы</a:t>
            </a:r>
          </a:p>
          <a:p>
            <a:pPr>
              <a:buFont typeface="Wingdings" pitchFamily="2" charset="2"/>
              <a:buChar char="§"/>
            </a:pPr>
            <a:r>
              <a:rPr lang="en-US" sz="1600" dirty="0">
                <a:solidFill>
                  <a:srgbClr val="3D5175"/>
                </a:solidFill>
                <a:latin typeface="Montserrat" pitchFamily="2" charset="0"/>
                <a:ea typeface="Calibri" charset="0"/>
                <a:cs typeface="Calibri" charset="0"/>
              </a:rPr>
              <a:t> </a:t>
            </a:r>
            <a:r>
              <a:rPr lang="ru-RU" sz="1600" dirty="0">
                <a:solidFill>
                  <a:srgbClr val="3D5175"/>
                </a:solidFill>
                <a:latin typeface="Montserrat" pitchFamily="2" charset="0"/>
                <a:ea typeface="Calibri" charset="0"/>
                <a:cs typeface="Calibri" charset="0"/>
              </a:rPr>
              <a:t>Обязательная маркировка</a:t>
            </a:r>
          </a:p>
          <a:p>
            <a:endParaRPr lang="ru-RU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32A71A-5C50-E04D-8D00-84A172B45396}"/>
              </a:ext>
            </a:extLst>
          </p:cNvPr>
          <p:cNvSpPr txBox="1"/>
          <p:nvPr/>
        </p:nvSpPr>
        <p:spPr>
          <a:xfrm>
            <a:off x="4783926" y="-1186820"/>
            <a:ext cx="3480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600" dirty="0">
                <a:solidFill>
                  <a:srgbClr val="3D5175"/>
                </a:solidFill>
                <a:latin typeface="Montserrat" pitchFamily="2" charset="0"/>
                <a:ea typeface="Calibri" charset="0"/>
                <a:cs typeface="Calibri" charset="0"/>
              </a:rPr>
              <a:t> </a:t>
            </a:r>
            <a:r>
              <a:rPr lang="ru-RU" sz="1600" dirty="0">
                <a:solidFill>
                  <a:srgbClr val="3D5175"/>
                </a:solidFill>
                <a:latin typeface="Montserrat" pitchFamily="2" charset="0"/>
                <a:ea typeface="Calibri" charset="0"/>
                <a:cs typeface="Calibri" charset="0"/>
              </a:rPr>
              <a:t>И помогаем получить выгоду</a:t>
            </a:r>
          </a:p>
          <a:p>
            <a:endParaRPr lang="ru-RU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616284-99EA-3549-B90A-3048D1DEA47C}"/>
              </a:ext>
            </a:extLst>
          </p:cNvPr>
          <p:cNvSpPr txBox="1"/>
          <p:nvPr/>
        </p:nvSpPr>
        <p:spPr>
          <a:xfrm>
            <a:off x="862006" y="-1914333"/>
            <a:ext cx="3124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Montserrat" pitchFamily="2" charset="0"/>
              </a:rPr>
              <a:t>Серия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Montserrat" pitchFamily="2" charset="0"/>
              </a:rPr>
              <a:t>госинициатив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639B58-1450-8D4B-AD93-E199D31ADF7F}"/>
              </a:ext>
            </a:extLst>
          </p:cNvPr>
          <p:cNvSpPr txBox="1"/>
          <p:nvPr/>
        </p:nvSpPr>
        <p:spPr>
          <a:xfrm>
            <a:off x="4761322" y="-1914333"/>
            <a:ext cx="4110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Montserrat" pitchFamily="2" charset="0"/>
              </a:rPr>
              <a:t>Мы делаем переход </a:t>
            </a:r>
          </a:p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Montserrat" pitchFamily="2" charset="0"/>
              </a:rPr>
              <a:t>проще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BD1B7B06-7B64-164B-905B-3BD82762EE44}"/>
              </a:ext>
            </a:extLst>
          </p:cNvPr>
          <p:cNvSpPr txBox="1">
            <a:spLocks/>
          </p:cNvSpPr>
          <p:nvPr/>
        </p:nvSpPr>
        <p:spPr>
          <a:xfrm>
            <a:off x="1005494" y="2571750"/>
            <a:ext cx="3078869" cy="14458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ru-RU" sz="1600" b="1" dirty="0">
                <a:solidFill>
                  <a:srgbClr val="3D5175"/>
                </a:solidFill>
                <a:latin typeface="Montserrat" pitchFamily="2" charset="0"/>
                <a:ea typeface="Calibri" charset="0"/>
                <a:cs typeface="Calibri" charset="0"/>
              </a:rPr>
              <a:t>Серия </a:t>
            </a:r>
            <a:r>
              <a:rPr lang="ru-RU" sz="1600" b="1" dirty="0" err="1">
                <a:solidFill>
                  <a:srgbClr val="3D5175"/>
                </a:solidFill>
                <a:latin typeface="Montserrat" pitchFamily="2" charset="0"/>
                <a:ea typeface="Calibri" charset="0"/>
                <a:cs typeface="Calibri" charset="0"/>
              </a:rPr>
              <a:t>госинициатив</a:t>
            </a:r>
            <a:endParaRPr lang="en-US" sz="1600" b="1" dirty="0">
              <a:solidFill>
                <a:srgbClr val="3D5175"/>
              </a:solidFill>
              <a:latin typeface="Montserrat" pitchFamily="2" charset="0"/>
              <a:ea typeface="Calibri" charset="0"/>
              <a:cs typeface="Calibri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1600" dirty="0">
                <a:solidFill>
                  <a:srgbClr val="3D5175"/>
                </a:solidFill>
                <a:latin typeface="Montserrat" pitchFamily="2" charset="0"/>
                <a:ea typeface="Calibri" charset="0"/>
                <a:cs typeface="Calibri" charset="0"/>
              </a:rPr>
              <a:t>Онлайн-кассы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>
                <a:solidFill>
                  <a:srgbClr val="3D5175"/>
                </a:solidFill>
                <a:latin typeface="Montserrat" pitchFamily="2" charset="0"/>
                <a:ea typeface="Calibri" charset="0"/>
                <a:cs typeface="Calibri" charset="0"/>
              </a:rPr>
              <a:t>Обязательная маркировка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7CD6B9A8-D130-9241-A107-E04894852D86}"/>
              </a:ext>
            </a:extLst>
          </p:cNvPr>
          <p:cNvSpPr txBox="1">
            <a:spLocks/>
          </p:cNvSpPr>
          <p:nvPr/>
        </p:nvSpPr>
        <p:spPr>
          <a:xfrm>
            <a:off x="4761322" y="2571751"/>
            <a:ext cx="3523487" cy="12199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3D5175"/>
                </a:solidFill>
                <a:latin typeface="Montserrat" pitchFamily="2" charset="0"/>
                <a:ea typeface="Calibri" charset="0"/>
                <a:cs typeface="Calibri" charset="0"/>
              </a:rPr>
              <a:t>Мы делаем переход</a:t>
            </a:r>
            <a:r>
              <a:rPr lang="en-US" sz="1600" b="1" dirty="0">
                <a:solidFill>
                  <a:srgbClr val="3D5175"/>
                </a:solidFill>
                <a:latin typeface="Montserrat" pitchFamily="2" charset="0"/>
                <a:ea typeface="Calibri" charset="0"/>
                <a:cs typeface="Calibri" charset="0"/>
              </a:rPr>
              <a:t> </a:t>
            </a:r>
            <a:r>
              <a:rPr lang="ru-RU" sz="1600" b="1" dirty="0">
                <a:solidFill>
                  <a:srgbClr val="3D5175"/>
                </a:solidFill>
                <a:latin typeface="Montserrat" pitchFamily="2" charset="0"/>
                <a:ea typeface="Calibri" charset="0"/>
                <a:cs typeface="Calibri" charset="0"/>
              </a:rPr>
              <a:t>проще</a:t>
            </a:r>
          </a:p>
          <a:p>
            <a:pPr>
              <a:spcBef>
                <a:spcPts val="750"/>
              </a:spcBef>
              <a:buFont typeface="Wingdings" pitchFamily="2" charset="2"/>
              <a:buChar char="§"/>
            </a:pPr>
            <a:r>
              <a:rPr lang="ru-RU" sz="1600" dirty="0">
                <a:solidFill>
                  <a:srgbClr val="3D5175"/>
                </a:solidFill>
                <a:latin typeface="Montserrat" pitchFamily="2" charset="0"/>
                <a:ea typeface="Calibri" charset="0"/>
                <a:cs typeface="Calibri" charset="0"/>
              </a:rPr>
              <a:t>И помогаем получить выгоду</a:t>
            </a:r>
          </a:p>
        </p:txBody>
      </p:sp>
    </p:spTree>
    <p:extLst>
      <p:ext uri="{BB962C8B-B14F-4D97-AF65-F5344CB8AC3E}">
        <p14:creationId xmlns:p14="http://schemas.microsoft.com/office/powerpoint/2010/main" val="590109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hape 321">
            <a:extLst>
              <a:ext uri="{FF2B5EF4-FFF2-40B4-BE49-F238E27FC236}">
                <a16:creationId xmlns:a16="http://schemas.microsoft.com/office/drawing/2014/main" id="{E95DBA33-1F2B-5C42-A0C0-1254A93B14D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95229" y="1010479"/>
            <a:ext cx="8153533" cy="741241"/>
          </a:xfrm>
          <a:prstGeom prst="rect">
            <a:avLst/>
          </a:prstGeom>
        </p:spPr>
        <p:txBody>
          <a:bodyPr lIns="91425" tIns="45700" rIns="91425" bIns="45700"/>
          <a:lstStyle/>
          <a:p>
            <a:pPr marL="311150" indent="-301625">
              <a:spcBef>
                <a:spcPct val="0"/>
              </a:spcBef>
              <a:buClr>
                <a:srgbClr val="000000"/>
              </a:buClr>
              <a:buFont typeface="Wingdings" charset="2"/>
              <a:buChar char="§"/>
              <a:defRPr/>
            </a:pPr>
            <a:r>
              <a:rPr lang="ru-RU" altLang="en-US" sz="1800" dirty="0">
                <a:solidFill>
                  <a:schemeClr val="accent5">
                    <a:lumMod val="50000"/>
                  </a:schemeClr>
                </a:solidFill>
                <a:latin typeface="Montserrat" pitchFamily="2" charset="0"/>
                <a:ea typeface="Calibri" charset="0"/>
                <a:cs typeface="Calibri" charset="0"/>
              </a:rPr>
              <a:t>Единый оператор системы маркировки</a:t>
            </a:r>
          </a:p>
          <a:p>
            <a:pPr marL="311150" indent="-301625">
              <a:spcBef>
                <a:spcPct val="0"/>
              </a:spcBef>
              <a:buClr>
                <a:srgbClr val="000000"/>
              </a:buClr>
              <a:buFont typeface="Wingdings" charset="2"/>
              <a:buChar char="§"/>
              <a:defRPr/>
            </a:pPr>
            <a:r>
              <a:rPr lang="ru-RU" altLang="en-US" sz="1800" dirty="0">
                <a:solidFill>
                  <a:schemeClr val="accent5">
                    <a:lumMod val="50000"/>
                  </a:schemeClr>
                </a:solidFill>
                <a:latin typeface="Montserrat" pitchFamily="2" charset="0"/>
                <a:ea typeface="Calibri" charset="0"/>
                <a:cs typeface="Calibri" charset="0"/>
              </a:rPr>
              <a:t>Государственно-частное партнерство</a:t>
            </a:r>
          </a:p>
          <a:p>
            <a:pPr marL="9525" indent="0">
              <a:spcBef>
                <a:spcPct val="0"/>
              </a:spcBef>
              <a:buClr>
                <a:srgbClr val="000000"/>
              </a:buClr>
              <a:buNone/>
              <a:defRPr/>
            </a:pPr>
            <a:endParaRPr lang="ru-RU" altLang="en-US" sz="1800" dirty="0">
              <a:solidFill>
                <a:schemeClr val="accent5">
                  <a:lumMod val="50000"/>
                </a:schemeClr>
              </a:solidFill>
              <a:latin typeface="Montserrat" pitchFamily="2" charset="0"/>
              <a:ea typeface="Calibri" charset="0"/>
              <a:cs typeface="Calibri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1D17C6-DBB1-D540-8641-C59625BA3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47" y="809276"/>
            <a:ext cx="2287295" cy="1143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1991FE-6FE0-234A-B36F-02412457F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273" y="1833790"/>
            <a:ext cx="7329447" cy="2396833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217BC19-75F8-C84F-96F5-29327C629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600" dirty="0">
                <a:latin typeface="Montserrat" pitchFamily="2" charset="0"/>
                <a:cs typeface="Calibri" panose="020F0502020204030204" pitchFamily="34" charset="0"/>
              </a:rPr>
              <a:t>Маркировка товаров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439833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26774"/>
            <a:ext cx="7886700" cy="741242"/>
          </a:xfrm>
        </p:spPr>
        <p:txBody>
          <a:bodyPr>
            <a:normAutofit/>
          </a:bodyPr>
          <a:lstStyle/>
          <a:p>
            <a:r>
              <a:rPr lang="ru-RU" sz="2600" dirty="0">
                <a:latin typeface="Montserrat" pitchFamily="2" charset="0"/>
                <a:cs typeface="Calibri" panose="020F0502020204030204" pitchFamily="34" charset="0"/>
              </a:rPr>
              <a:t>Схема работы системы маркировки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18" y="306726"/>
            <a:ext cx="1650724" cy="16507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02" y="2365105"/>
            <a:ext cx="1313681" cy="13136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27" y="2343064"/>
            <a:ext cx="1313681" cy="13136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80" y="2299418"/>
            <a:ext cx="1313681" cy="13136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337" y="2343063"/>
            <a:ext cx="1313681" cy="13136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903" y="2351921"/>
            <a:ext cx="1326865" cy="132686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73180" y="3656745"/>
            <a:ext cx="16784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">
              <a:defRPr/>
            </a:pPr>
            <a:r>
              <a:rPr lang="ru-RU" sz="1200" b="1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Производитель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58085" y="3652840"/>
            <a:ext cx="13565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">
              <a:defRPr/>
            </a:pPr>
            <a:r>
              <a:rPr lang="ru-RU" sz="1200" b="1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Опт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30976" y="3656745"/>
            <a:ext cx="10500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">
              <a:defRPr/>
            </a:pPr>
            <a:r>
              <a:rPr lang="ru-RU" sz="1200" b="1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Магазин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568811" y="3656745"/>
            <a:ext cx="6955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">
              <a:defRPr/>
            </a:pPr>
            <a:r>
              <a:rPr lang="ru-RU" sz="1200" b="1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Касса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820313" y="3656744"/>
            <a:ext cx="13476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">
              <a:defRPr/>
            </a:pPr>
            <a:r>
              <a:rPr lang="ru-RU" sz="1200" b="1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Потребитель</a:t>
            </a:r>
          </a:p>
        </p:txBody>
      </p:sp>
      <p:cxnSp>
        <p:nvCxnSpPr>
          <p:cNvPr id="23" name="Прямая со стрелкой 22"/>
          <p:cNvCxnSpPr>
            <a:cxnSpLocks/>
          </p:cNvCxnSpPr>
          <p:nvPr/>
        </p:nvCxnSpPr>
        <p:spPr>
          <a:xfrm flipV="1">
            <a:off x="1230020" y="1531013"/>
            <a:ext cx="0" cy="892422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cxnSpLocks/>
          </p:cNvCxnSpPr>
          <p:nvPr/>
        </p:nvCxnSpPr>
        <p:spPr>
          <a:xfrm flipV="1">
            <a:off x="2723146" y="1531014"/>
            <a:ext cx="0" cy="1040736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cxnSpLocks/>
          </p:cNvCxnSpPr>
          <p:nvPr/>
        </p:nvCxnSpPr>
        <p:spPr>
          <a:xfrm flipV="1">
            <a:off x="4355177" y="1531013"/>
            <a:ext cx="0" cy="1040737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cxnSpLocks/>
          </p:cNvCxnSpPr>
          <p:nvPr/>
        </p:nvCxnSpPr>
        <p:spPr>
          <a:xfrm flipV="1">
            <a:off x="5867335" y="1531013"/>
            <a:ext cx="0" cy="892422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cxnSpLocks/>
          </p:cNvCxnSpPr>
          <p:nvPr/>
        </p:nvCxnSpPr>
        <p:spPr>
          <a:xfrm flipV="1">
            <a:off x="7350371" y="1531013"/>
            <a:ext cx="0" cy="892422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cxnSpLocks/>
          </p:cNvCxnSpPr>
          <p:nvPr/>
        </p:nvCxnSpPr>
        <p:spPr>
          <a:xfrm>
            <a:off x="1230020" y="1409093"/>
            <a:ext cx="6120351" cy="0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583404" y="4045612"/>
            <a:ext cx="16784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">
              <a:defRPr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Наносит цифровой код на товар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120438" y="4043406"/>
            <a:ext cx="13565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">
              <a:defRPr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Путь товара фиксируется на каждом этапе в ЭДО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3547377" y="4043406"/>
            <a:ext cx="17654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">
              <a:defRPr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При приемке сканируют код товара и размещают на полке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5383150" y="4050117"/>
            <a:ext cx="12260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">
              <a:defRPr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При продаже код «выходит из оборота»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680245" y="4050117"/>
            <a:ext cx="18351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">
              <a:defRPr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Вся правда о товаре </a:t>
            </a:r>
            <a:endParaRPr lang="en-US" sz="1000" dirty="0">
              <a:solidFill>
                <a:schemeClr val="bg1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  <a:p>
            <a:pPr marL="7937">
              <a:defRPr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в мобильном</a:t>
            </a:r>
            <a:endParaRPr lang="en-US" sz="1000" dirty="0">
              <a:solidFill>
                <a:schemeClr val="bg1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  <a:p>
            <a:pPr marL="7937">
              <a:defRPr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приложении</a:t>
            </a:r>
          </a:p>
        </p:txBody>
      </p:sp>
    </p:spTree>
    <p:extLst>
      <p:ext uri="{BB962C8B-B14F-4D97-AF65-F5344CB8AC3E}">
        <p14:creationId xmlns:p14="http://schemas.microsoft.com/office/powerpoint/2010/main" val="1031061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28322"/>
            <a:ext cx="7886700" cy="741242"/>
          </a:xfrm>
        </p:spPr>
        <p:txBody>
          <a:bodyPr>
            <a:normAutofit/>
          </a:bodyPr>
          <a:lstStyle/>
          <a:p>
            <a:r>
              <a:rPr lang="ru-RU" sz="2600" dirty="0">
                <a:latin typeface="Montserrat" pitchFamily="2" charset="0"/>
                <a:cs typeface="Calibri" panose="020F0502020204030204" pitchFamily="34" charset="0"/>
              </a:rPr>
              <a:t>Статус проектов маркировки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20" y="1036369"/>
            <a:ext cx="1895573" cy="18955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931" y="1036369"/>
            <a:ext cx="1895573" cy="18955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19" y="1036369"/>
            <a:ext cx="1895573" cy="189557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57884" y="2885755"/>
            <a:ext cx="14228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6">
              <a:defRPr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Табачные</a:t>
            </a:r>
            <a:endParaRPr lang="en-US" sz="1000" dirty="0">
              <a:solidFill>
                <a:schemeClr val="bg1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  <a:p>
            <a:pPr marL="7936">
              <a:defRPr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изделия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493453" y="2885755"/>
            <a:ext cx="16658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6">
              <a:defRPr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Обувь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2889320"/>
            <a:ext cx="22479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6">
              <a:defRPr/>
            </a:pPr>
            <a:r>
              <a:rPr lang="ru-RU" sz="1000" dirty="0" err="1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Легпром</a:t>
            </a:r>
            <a:r>
              <a:rPr lang="ru-RU" sz="10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, шины, </a:t>
            </a:r>
            <a:br>
              <a:rPr lang="ru-RU" sz="10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</a:br>
            <a:r>
              <a:rPr lang="ru-RU" sz="10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духи, фотоаппараты, велосипеды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954964" y="2891816"/>
            <a:ext cx="2247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6">
              <a:defRPr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Лекарственные </a:t>
            </a:r>
            <a:endParaRPr lang="en-US" sz="1000" dirty="0">
              <a:solidFill>
                <a:schemeClr val="bg1"/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  <a:p>
            <a:pPr marL="7936">
              <a:defRPr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препараты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28651" y="3831358"/>
            <a:ext cx="993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">
              <a:defRPr/>
            </a:pPr>
            <a:r>
              <a:rPr lang="en-US" sz="1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0</a:t>
            </a:r>
            <a:r>
              <a:rPr lang="ru-RU" sz="1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7</a:t>
            </a:r>
            <a:r>
              <a:rPr lang="en-US" sz="1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.2019</a:t>
            </a:r>
            <a:endParaRPr lang="ru-RU" sz="1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41068" y="3831358"/>
            <a:ext cx="15583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">
              <a:defRPr/>
            </a:pPr>
            <a:r>
              <a:rPr lang="ru-RU" sz="1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1</a:t>
            </a:r>
            <a:r>
              <a:rPr lang="en-US" sz="1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0.2019</a:t>
            </a:r>
            <a:endParaRPr lang="ru-RU" sz="1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553532" y="3825333"/>
            <a:ext cx="2247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">
              <a:defRPr/>
            </a:pPr>
            <a:r>
              <a:rPr lang="en-US" sz="1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12.2019</a:t>
            </a:r>
            <a:endParaRPr lang="ru-RU" sz="1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968114" y="3825333"/>
            <a:ext cx="2247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">
              <a:defRPr/>
            </a:pPr>
            <a:r>
              <a:rPr lang="en-US" sz="1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2020</a:t>
            </a:r>
            <a:endParaRPr lang="ru-RU" sz="1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766328" y="4299664"/>
            <a:ext cx="1790496" cy="0"/>
          </a:xfrm>
          <a:prstGeom prst="straightConnector1">
            <a:avLst/>
          </a:prstGeom>
          <a:ln w="1905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556825" y="4299664"/>
            <a:ext cx="2129476" cy="0"/>
          </a:xfrm>
          <a:prstGeom prst="straightConnector1">
            <a:avLst/>
          </a:prstGeom>
          <a:ln w="1905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4553532" y="4299664"/>
            <a:ext cx="2552118" cy="0"/>
          </a:xfrm>
          <a:prstGeom prst="straightConnector1">
            <a:avLst/>
          </a:prstGeom>
          <a:ln w="19050">
            <a:solidFill>
              <a:schemeClr val="bg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6847115" y="4299664"/>
            <a:ext cx="1653285" cy="0"/>
          </a:xfrm>
          <a:prstGeom prst="straightConnector1">
            <a:avLst/>
          </a:prstGeom>
          <a:ln w="1905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C2F3C7D-C9CE-6E42-9E4B-70396582E87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4686301" y="1387607"/>
            <a:ext cx="1307575" cy="13075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672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220916-8645-9446-8447-CA67C6170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26774"/>
            <a:ext cx="7886700" cy="439665"/>
          </a:xfrm>
        </p:spPr>
        <p:txBody>
          <a:bodyPr>
            <a:normAutofit/>
          </a:bodyPr>
          <a:lstStyle/>
          <a:p>
            <a:r>
              <a:rPr lang="ru-RU" sz="2600" dirty="0">
                <a:latin typeface="Montserrat" pitchFamily="2" charset="0"/>
                <a:cs typeface="Calibri" panose="020F0502020204030204" pitchFamily="34" charset="0"/>
              </a:rPr>
              <a:t>Код маркировки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33267" y="1268016"/>
            <a:ext cx="3708795" cy="247106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2738" indent="-312738">
              <a:lnSpc>
                <a:spcPct val="100000"/>
              </a:lnSpc>
              <a:buFont typeface="Wingdings" charset="2"/>
              <a:buChar char="§"/>
              <a:defRPr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Формат: 2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D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Data Matrix</a:t>
            </a:r>
          </a:p>
          <a:p>
            <a:pPr marL="312738" indent="-312738">
              <a:lnSpc>
                <a:spcPct val="100000"/>
              </a:lnSpc>
              <a:buFont typeface="Wingdings" charset="2"/>
              <a:buChar char="§"/>
              <a:defRPr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Код маркировки = GTIN + серийный номер + ТН ВЭД ЕАЭС + код проверки</a:t>
            </a:r>
            <a:endParaRPr lang="en-US" sz="1400" dirty="0">
              <a:solidFill>
                <a:schemeClr val="accent5">
                  <a:lumMod val="50000"/>
                </a:schemeClr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  <a:p>
            <a:pPr marL="312738" indent="-312738">
              <a:lnSpc>
                <a:spcPct val="100000"/>
              </a:lnSpc>
              <a:buFont typeface="Wingdings" charset="2"/>
              <a:buChar char="§"/>
              <a:defRPr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GTIN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 — уникальное обозначение товара в международном каталоге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GS1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  <a:p>
            <a:pPr marL="312738" indent="-312738">
              <a:buFont typeface="Wingdings" charset="2"/>
              <a:buChar char="§"/>
              <a:defRPr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Montserrat" pitchFamily="2" charset="0"/>
                <a:ea typeface="Calibri" charset="0"/>
                <a:cs typeface="Calibri" charset="0"/>
                <a:sym typeface="Calibri" charset="0"/>
              </a:rPr>
              <a:t>Код ТН ВЭД ЕАЭС — таможенный классификатор</a:t>
            </a:r>
          </a:p>
          <a:p>
            <a:pPr marL="312738" indent="-312738">
              <a:buFont typeface="Wingdings" charset="2"/>
              <a:buChar char="§"/>
              <a:defRPr/>
            </a:pPr>
            <a:endParaRPr lang="ru-RU" sz="1400" dirty="0">
              <a:solidFill>
                <a:schemeClr val="accent5">
                  <a:lumMod val="50000"/>
                </a:schemeClr>
              </a:solidFill>
              <a:latin typeface="Montserrat" pitchFamily="2" charset="0"/>
              <a:ea typeface="Calibri" charset="0"/>
              <a:cs typeface="Calibri" charset="0"/>
              <a:sym typeface="Calibri" charset="0"/>
            </a:endParaRPr>
          </a:p>
        </p:txBody>
      </p:sp>
      <p:pic>
        <p:nvPicPr>
          <p:cNvPr id="5" name="Picture 2" descr="http://logirus.ru/articles/articles_img/markirovka/m1.jpg">
            <a:extLst>
              <a:ext uri="{FF2B5EF4-FFF2-40B4-BE49-F238E27FC236}">
                <a16:creationId xmlns:a16="http://schemas.microsoft.com/office/drawing/2014/main" id="{07348D44-BB65-1343-BB60-66C9ABC00FB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419" y="1045029"/>
            <a:ext cx="4256314" cy="269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198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hape 321">
            <a:extLst>
              <a:ext uri="{FF2B5EF4-FFF2-40B4-BE49-F238E27FC236}">
                <a16:creationId xmlns:a16="http://schemas.microsoft.com/office/drawing/2014/main" id="{E95DBA33-1F2B-5C42-A0C0-1254A93B14D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46875" y="1277160"/>
            <a:ext cx="7652988" cy="2119104"/>
          </a:xfrm>
          <a:prstGeom prst="rect">
            <a:avLst/>
          </a:prstGeom>
        </p:spPr>
        <p:txBody>
          <a:bodyPr vert="horz" lIns="91425" tIns="45700" rIns="91425" bIns="45700" numCol="2" rtlCol="0">
            <a:normAutofit lnSpcReduction="10000"/>
          </a:bodyPr>
          <a:lstStyle/>
          <a:p>
            <a:pPr marL="311142" indent="-301618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charset="2"/>
              <a:buChar char="§"/>
              <a:defRPr/>
            </a:pPr>
            <a:r>
              <a:rPr lang="ru-RU" altLang="en-US" sz="2000" b="1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Продавцов</a:t>
            </a:r>
            <a:br>
              <a:rPr lang="ru-RU" altLang="en-US" sz="20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</a:br>
            <a:r>
              <a:rPr lang="ru-RU" altLang="en-US" sz="16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- опт</a:t>
            </a:r>
            <a:br>
              <a:rPr lang="ru-RU" altLang="en-US" sz="16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</a:br>
            <a:r>
              <a:rPr lang="ru-RU" altLang="en-US" sz="16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- розница</a:t>
            </a:r>
            <a:br>
              <a:rPr lang="ru-RU" altLang="en-US" sz="16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</a:br>
            <a:r>
              <a:rPr lang="ru-RU" altLang="en-US" sz="16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- интернет-магазины</a:t>
            </a:r>
            <a:br>
              <a:rPr lang="ru-RU" altLang="en-US" sz="14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</a:br>
            <a:endParaRPr lang="ru-RU" altLang="en-US" sz="1400" dirty="0">
              <a:solidFill>
                <a:schemeClr val="tx2"/>
              </a:solidFill>
              <a:latin typeface="Montserrat" pitchFamily="2" charset="0"/>
              <a:cs typeface="Calibri" charset="0"/>
            </a:endParaRPr>
          </a:p>
          <a:p>
            <a:pPr marL="311142" indent="-301618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charset="2"/>
              <a:buChar char="§"/>
              <a:defRPr/>
            </a:pPr>
            <a:r>
              <a:rPr lang="ru-RU" altLang="en-US" sz="2000" b="1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Комиссионеров</a:t>
            </a:r>
            <a:br>
              <a:rPr lang="ru-RU" altLang="en-US" sz="2000" b="1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</a:br>
            <a:endParaRPr lang="ru-RU" altLang="en-US" sz="2000" b="1" dirty="0">
              <a:solidFill>
                <a:schemeClr val="tx2"/>
              </a:solidFill>
              <a:latin typeface="Montserrat" pitchFamily="2" charset="0"/>
              <a:cs typeface="Calibri" charset="0"/>
            </a:endParaRPr>
          </a:p>
          <a:p>
            <a:pPr marL="311142" indent="-301618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charset="2"/>
              <a:buChar char="§"/>
              <a:defRPr/>
            </a:pPr>
            <a:endParaRPr lang="en-US" altLang="en-US" sz="1900" b="1" dirty="0">
              <a:solidFill>
                <a:schemeClr val="tx2"/>
              </a:solidFill>
              <a:latin typeface="Montserrat" pitchFamily="2" charset="0"/>
              <a:cs typeface="Calibri" charset="0"/>
            </a:endParaRPr>
          </a:p>
          <a:p>
            <a:pPr marL="311142" indent="-301618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charset="2"/>
              <a:buChar char="§"/>
              <a:defRPr/>
            </a:pPr>
            <a:r>
              <a:rPr lang="ru-RU" altLang="en-US" sz="2000" b="1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Производителей</a:t>
            </a:r>
            <a:r>
              <a:rPr lang="ru-RU" altLang="en-US" sz="20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 маркируемых товаров</a:t>
            </a:r>
            <a:br>
              <a:rPr lang="ru-RU" altLang="en-US" sz="20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</a:br>
            <a:endParaRPr lang="ru-RU" altLang="en-US" sz="2000" dirty="0">
              <a:solidFill>
                <a:schemeClr val="tx2"/>
              </a:solidFill>
              <a:latin typeface="Montserrat" pitchFamily="2" charset="0"/>
              <a:cs typeface="Calibri" charset="0"/>
            </a:endParaRPr>
          </a:p>
          <a:p>
            <a:pPr marL="311142" indent="-301618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charset="2"/>
              <a:buChar char="§"/>
              <a:defRPr/>
            </a:pPr>
            <a:r>
              <a:rPr lang="ru-RU" altLang="en-US" sz="2000" b="1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Импортеров</a:t>
            </a:r>
            <a:r>
              <a:rPr lang="ru-RU" altLang="en-US" sz="2000" dirty="0">
                <a:solidFill>
                  <a:schemeClr val="tx2"/>
                </a:solidFill>
                <a:latin typeface="Montserrat" pitchFamily="2" charset="0"/>
                <a:cs typeface="Calibri" charset="0"/>
              </a:rPr>
              <a:t> маркируемых товаров</a:t>
            </a:r>
          </a:p>
          <a:p>
            <a:pPr marL="0" indent="0">
              <a:buNone/>
              <a:defRPr/>
            </a:pPr>
            <a:endParaRPr lang="ru-RU" altLang="en-US" sz="2000" dirty="0">
              <a:solidFill>
                <a:schemeClr val="tx2"/>
              </a:solidFill>
              <a:latin typeface="Montserrat" pitchFamily="2" charset="0"/>
              <a:ea typeface="Calibri" charset="0"/>
              <a:cs typeface="Calibri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856A957-34BD-264B-8DE7-77B44B1F5417}"/>
              </a:ext>
            </a:extLst>
          </p:cNvPr>
          <p:cNvSpPr/>
          <p:nvPr/>
        </p:nvSpPr>
        <p:spPr>
          <a:xfrm>
            <a:off x="628650" y="3249960"/>
            <a:ext cx="7886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ВАЖНО</a:t>
            </a:r>
            <a:r>
              <a:rPr lang="ru-RU" sz="1600" dirty="0">
                <a:solidFill>
                  <a:schemeClr val="tx2"/>
                </a:solidFill>
                <a:latin typeface="Montserrat" pitchFamily="2" charset="0"/>
                <a:cs typeface="Calibri" panose="020F0502020204030204" pitchFamily="34" charset="0"/>
              </a:rPr>
              <a:t>: Если вы на ЕНВД или Патенте — продавать маркированную продукцию нельзя.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EFD1708-98BC-D94D-AEC2-F563CD02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26774"/>
            <a:ext cx="7886700" cy="439665"/>
          </a:xfrm>
        </p:spPr>
        <p:txBody>
          <a:bodyPr>
            <a:normAutofit/>
          </a:bodyPr>
          <a:lstStyle/>
          <a:p>
            <a:r>
              <a:rPr lang="ru-RU" sz="2600" dirty="0">
                <a:latin typeface="Montserrat" pitchFamily="2" charset="0"/>
                <a:cs typeface="Calibri" panose="020F0502020204030204" pitchFamily="34" charset="0"/>
              </a:rPr>
              <a:t>Кого коснется?</a:t>
            </a:r>
          </a:p>
        </p:txBody>
      </p:sp>
    </p:spTree>
    <p:extLst>
      <p:ext uri="{BB962C8B-B14F-4D97-AF65-F5344CB8AC3E}">
        <p14:creationId xmlns:p14="http://schemas.microsoft.com/office/powerpoint/2010/main" val="2179579764"/>
      </p:ext>
    </p:extLst>
  </p:cSld>
  <p:clrMapOvr>
    <a:masterClrMapping/>
  </p:clrMapOvr>
</p:sld>
</file>

<file path=ppt/theme/theme1.xml><?xml version="1.0" encoding="utf-8"?>
<a:theme xmlns:a="http://schemas.openxmlformats.org/drawingml/2006/main" name="moysklad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/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ysklad" id="{727A4DAC-76AA-E54D-B356-2055284CC938}" vid="{91AB4258-94FF-014A-8B06-8654A59A92E8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moysklad (721e901a-5b86-42e8-96f6-cd1aacddab64)</Template>
  <TotalTime>14205</TotalTime>
  <Words>883</Words>
  <Application>Microsoft Macintosh PowerPoint</Application>
  <PresentationFormat>Экран (16:9)</PresentationFormat>
  <Paragraphs>243</Paragraphs>
  <Slides>34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Calibri</vt:lpstr>
      <vt:lpstr>Arial Black</vt:lpstr>
      <vt:lpstr>Montserrat SemiBold</vt:lpstr>
      <vt:lpstr>Arial</vt:lpstr>
      <vt:lpstr>Wingdings</vt:lpstr>
      <vt:lpstr>Montserrat</vt:lpstr>
      <vt:lpstr>moysklad</vt:lpstr>
      <vt:lpstr>ГОСУДАРСТВО И БИЗНЕС  В 2020 ГОДУ </vt:lpstr>
      <vt:lpstr>Сервис МойСклад</vt:lpstr>
      <vt:lpstr>Для кого</vt:lpstr>
      <vt:lpstr>Наша новая функция</vt:lpstr>
      <vt:lpstr>Маркировка товаров</vt:lpstr>
      <vt:lpstr>Схема работы системы маркировки</vt:lpstr>
      <vt:lpstr>Статус проектов маркировки</vt:lpstr>
      <vt:lpstr>Код маркировки</vt:lpstr>
      <vt:lpstr>Кого коснется?</vt:lpstr>
      <vt:lpstr>Презентация PowerPoint</vt:lpstr>
      <vt:lpstr>Оборудование</vt:lpstr>
      <vt:lpstr>Как работать с маркировкой?</vt:lpstr>
      <vt:lpstr>Как маркировать в МоемСкладе? </vt:lpstr>
      <vt:lpstr>Самые частые вопросы</vt:lpstr>
      <vt:lpstr>Во сколько обойдется маркировка?</vt:lpstr>
      <vt:lpstr>Бонус: ответы на 99 вопросов по маркировке!</vt:lpstr>
      <vt:lpstr>Маркировка в МоемСкладе</vt:lpstr>
      <vt:lpstr>Закон о самозанятых. Общее</vt:lpstr>
      <vt:lpstr>Закон о самозанятых. Как работать</vt:lpstr>
      <vt:lpstr>54-ФЗ и онлайн-кассы</vt:lpstr>
      <vt:lpstr>Есть отсрочки до 2021 года</vt:lpstr>
      <vt:lpstr>Онлайн-касса или Интернет-касса?</vt:lpstr>
      <vt:lpstr>Онлайн-касса или Интернет-касса?</vt:lpstr>
      <vt:lpstr>Закон 129-ФЗ от 06.06.2019</vt:lpstr>
      <vt:lpstr>Предоплата</vt:lpstr>
      <vt:lpstr>Онлайн-касса на компьютере</vt:lpstr>
      <vt:lpstr>МойСклад и умные кассы</vt:lpstr>
      <vt:lpstr>Онлайн-касса на смартфоне</vt:lpstr>
      <vt:lpstr>Как работать интернет-магазину по 54-ФЗ?</vt:lpstr>
      <vt:lpstr>Как печатать чек: оплата на сайте</vt:lpstr>
      <vt:lpstr>Как печатать чек: оплата курьеру  или при самовывозе</vt:lpstr>
      <vt:lpstr>Что еще умеет МойСклад?</vt:lpstr>
      <vt:lpstr>Тарифы</vt:lpstr>
      <vt:lpstr>МойСклад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ГОСУДАРСТВО И БИЗНЕС</dc:title>
  <dc:subject/>
  <dc:creator>ikirillin@moysklad.ru</dc:creator>
  <cp:keywords/>
  <dc:description/>
  <cp:lastModifiedBy>Denis</cp:lastModifiedBy>
  <cp:revision>514</cp:revision>
  <cp:lastPrinted>2019-04-24T11:33:45Z</cp:lastPrinted>
  <dcterms:created xsi:type="dcterms:W3CDTF">2018-09-26T10:33:49Z</dcterms:created>
  <dcterms:modified xsi:type="dcterms:W3CDTF">2019-11-25T10:46:27Z</dcterms:modified>
  <cp:category/>
</cp:coreProperties>
</file>